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</p:sldIdLst>
  <p:sldSz cx="18300700" cy="10299700"/>
  <p:notesSz cx="18300700" cy="1029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330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26" Type="http://schemas.openxmlformats.org/officeDocument/2006/relationships/image" Target="../media/image50.png"/><Relationship Id="rId3" Type="http://schemas.openxmlformats.org/officeDocument/2006/relationships/image" Target="../media/image27.png"/><Relationship Id="rId21" Type="http://schemas.openxmlformats.org/officeDocument/2006/relationships/image" Target="../media/image45.png"/><Relationship Id="rId34" Type="http://schemas.openxmlformats.org/officeDocument/2006/relationships/image" Target="../media/image58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5" Type="http://schemas.openxmlformats.org/officeDocument/2006/relationships/image" Target="../media/image49.png"/><Relationship Id="rId33" Type="http://schemas.openxmlformats.org/officeDocument/2006/relationships/image" Target="../media/image57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29" Type="http://schemas.openxmlformats.org/officeDocument/2006/relationships/image" Target="../media/image5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24" Type="http://schemas.openxmlformats.org/officeDocument/2006/relationships/image" Target="../media/image48.png"/><Relationship Id="rId32" Type="http://schemas.openxmlformats.org/officeDocument/2006/relationships/image" Target="../media/image56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23" Type="http://schemas.openxmlformats.org/officeDocument/2006/relationships/image" Target="../media/image47.png"/><Relationship Id="rId28" Type="http://schemas.openxmlformats.org/officeDocument/2006/relationships/image" Target="../media/image52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31" Type="http://schemas.openxmlformats.org/officeDocument/2006/relationships/image" Target="../media/image55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Relationship Id="rId22" Type="http://schemas.openxmlformats.org/officeDocument/2006/relationships/image" Target="../media/image46.png"/><Relationship Id="rId27" Type="http://schemas.openxmlformats.org/officeDocument/2006/relationships/image" Target="../media/image51.png"/><Relationship Id="rId30" Type="http://schemas.openxmlformats.org/officeDocument/2006/relationships/image" Target="../media/image54.png"/><Relationship Id="rId8" Type="http://schemas.openxmlformats.org/officeDocument/2006/relationships/image" Target="../media/image3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0" i="0">
                <a:solidFill>
                  <a:srgbClr val="EA5458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EA5458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0" i="0">
                <a:solidFill>
                  <a:srgbClr val="EA5458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9D4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4632559" y="0"/>
            <a:ext cx="3646804" cy="10287000"/>
          </a:xfrm>
          <a:custGeom>
            <a:avLst/>
            <a:gdLst/>
            <a:ahLst/>
            <a:cxnLst/>
            <a:rect l="l" t="t" r="r" b="b"/>
            <a:pathLst>
              <a:path w="3646805" h="10287000">
                <a:moveTo>
                  <a:pt x="3646678" y="0"/>
                </a:moveTo>
                <a:lnTo>
                  <a:pt x="0" y="0"/>
                </a:lnTo>
                <a:lnTo>
                  <a:pt x="0" y="10286556"/>
                </a:lnTo>
                <a:lnTo>
                  <a:pt x="1823720" y="10286556"/>
                </a:lnTo>
                <a:lnTo>
                  <a:pt x="3646678" y="10286556"/>
                </a:lnTo>
                <a:lnTo>
                  <a:pt x="3646678" y="0"/>
                </a:lnTo>
                <a:close/>
              </a:path>
            </a:pathLst>
          </a:custGeom>
          <a:solidFill>
            <a:srgbClr val="FEF2F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51713" y="4836947"/>
            <a:ext cx="105156" cy="10079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53237" y="4301998"/>
            <a:ext cx="100076" cy="101511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451078" y="3768471"/>
            <a:ext cx="104394" cy="10079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51078" y="3234233"/>
            <a:ext cx="104394" cy="100799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453237" y="2699283"/>
            <a:ext cx="100076" cy="100799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010513" y="4836947"/>
            <a:ext cx="105791" cy="98101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011910" y="4301998"/>
            <a:ext cx="100076" cy="100712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011910" y="3768471"/>
            <a:ext cx="100076" cy="100017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011910" y="3234233"/>
            <a:ext cx="100076" cy="99734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4572741" y="4836947"/>
            <a:ext cx="105918" cy="101210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4011910" y="2699283"/>
            <a:ext cx="100076" cy="100712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4572107" y="4301998"/>
            <a:ext cx="100711" cy="100712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4572107" y="3768471"/>
            <a:ext cx="100711" cy="100017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4572107" y="3234956"/>
            <a:ext cx="100711" cy="99401"/>
          </a:xfrm>
          <a:prstGeom prst="rect">
            <a:avLst/>
          </a:prstGeom>
        </p:spPr>
      </p:pic>
      <p:pic>
        <p:nvPicPr>
          <p:cNvPr id="32" name="bg object 3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4572107" y="2699283"/>
            <a:ext cx="100711" cy="100712"/>
          </a:xfrm>
          <a:prstGeom prst="rect">
            <a:avLst/>
          </a:prstGeom>
        </p:spPr>
      </p:pic>
      <p:pic>
        <p:nvPicPr>
          <p:cNvPr id="33" name="bg object 3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5133701" y="4836947"/>
            <a:ext cx="105791" cy="98101"/>
          </a:xfrm>
          <a:prstGeom prst="rect">
            <a:avLst/>
          </a:prstGeom>
        </p:spPr>
      </p:pic>
      <p:pic>
        <p:nvPicPr>
          <p:cNvPr id="34" name="bg object 3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5132939" y="4301998"/>
            <a:ext cx="100076" cy="100712"/>
          </a:xfrm>
          <a:prstGeom prst="rect">
            <a:avLst/>
          </a:prstGeom>
        </p:spPr>
      </p:pic>
      <p:pic>
        <p:nvPicPr>
          <p:cNvPr id="35" name="bg object 3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5132939" y="3768471"/>
            <a:ext cx="100076" cy="100017"/>
          </a:xfrm>
          <a:prstGeom prst="rect">
            <a:avLst/>
          </a:prstGeom>
        </p:spPr>
      </p:pic>
      <p:pic>
        <p:nvPicPr>
          <p:cNvPr id="36" name="bg object 3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5132939" y="3234956"/>
            <a:ext cx="100076" cy="99299"/>
          </a:xfrm>
          <a:prstGeom prst="rect">
            <a:avLst/>
          </a:prstGeom>
        </p:spPr>
      </p:pic>
      <p:pic>
        <p:nvPicPr>
          <p:cNvPr id="37" name="bg object 3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5132939" y="2699283"/>
            <a:ext cx="100076" cy="100712"/>
          </a:xfrm>
          <a:prstGeom prst="rect">
            <a:avLst/>
          </a:prstGeom>
        </p:spPr>
      </p:pic>
      <p:pic>
        <p:nvPicPr>
          <p:cNvPr id="38" name="bg object 38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5693770" y="4836947"/>
            <a:ext cx="105156" cy="101210"/>
          </a:xfrm>
          <a:prstGeom prst="rect">
            <a:avLst/>
          </a:prstGeom>
        </p:spPr>
      </p:pic>
      <p:pic>
        <p:nvPicPr>
          <p:cNvPr id="39" name="bg object 39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5693770" y="4301998"/>
            <a:ext cx="100838" cy="100712"/>
          </a:xfrm>
          <a:prstGeom prst="rect">
            <a:avLst/>
          </a:prstGeom>
        </p:spPr>
      </p:pic>
      <p:pic>
        <p:nvPicPr>
          <p:cNvPr id="40" name="bg object 40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5693770" y="3768471"/>
            <a:ext cx="100838" cy="100017"/>
          </a:xfrm>
          <a:prstGeom prst="rect">
            <a:avLst/>
          </a:prstGeom>
        </p:spPr>
      </p:pic>
      <p:pic>
        <p:nvPicPr>
          <p:cNvPr id="41" name="bg object 41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5693770" y="3234956"/>
            <a:ext cx="100838" cy="99401"/>
          </a:xfrm>
          <a:prstGeom prst="rect">
            <a:avLst/>
          </a:prstGeom>
        </p:spPr>
      </p:pic>
      <p:pic>
        <p:nvPicPr>
          <p:cNvPr id="42" name="bg object 42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5693770" y="2699283"/>
            <a:ext cx="100838" cy="100712"/>
          </a:xfrm>
          <a:prstGeom prst="rect">
            <a:avLst/>
          </a:prstGeom>
        </p:spPr>
      </p:pic>
      <p:pic>
        <p:nvPicPr>
          <p:cNvPr id="43" name="bg object 4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51713" y="7500226"/>
            <a:ext cx="105156" cy="100799"/>
          </a:xfrm>
          <a:prstGeom prst="rect">
            <a:avLst/>
          </a:prstGeom>
        </p:spPr>
      </p:pic>
      <p:pic>
        <p:nvPicPr>
          <p:cNvPr id="44" name="bg object 4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53237" y="6965277"/>
            <a:ext cx="100076" cy="101511"/>
          </a:xfrm>
          <a:prstGeom prst="rect">
            <a:avLst/>
          </a:prstGeom>
        </p:spPr>
      </p:pic>
      <p:pic>
        <p:nvPicPr>
          <p:cNvPr id="45" name="bg object 4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451078" y="6431750"/>
            <a:ext cx="104394" cy="100799"/>
          </a:xfrm>
          <a:prstGeom prst="rect">
            <a:avLst/>
          </a:prstGeom>
        </p:spPr>
      </p:pic>
      <p:pic>
        <p:nvPicPr>
          <p:cNvPr id="46" name="bg object 4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51078" y="5897511"/>
            <a:ext cx="104394" cy="100799"/>
          </a:xfrm>
          <a:prstGeom prst="rect">
            <a:avLst/>
          </a:prstGeom>
        </p:spPr>
      </p:pic>
      <p:pic>
        <p:nvPicPr>
          <p:cNvPr id="47" name="bg object 47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3453237" y="5362562"/>
            <a:ext cx="100076" cy="100799"/>
          </a:xfrm>
          <a:prstGeom prst="rect">
            <a:avLst/>
          </a:prstGeom>
        </p:spPr>
      </p:pic>
      <p:pic>
        <p:nvPicPr>
          <p:cNvPr id="48" name="bg object 4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010513" y="7500226"/>
            <a:ext cx="105791" cy="98101"/>
          </a:xfrm>
          <a:prstGeom prst="rect">
            <a:avLst/>
          </a:prstGeom>
        </p:spPr>
      </p:pic>
      <p:pic>
        <p:nvPicPr>
          <p:cNvPr id="49" name="bg object 4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011910" y="6965277"/>
            <a:ext cx="100076" cy="100712"/>
          </a:xfrm>
          <a:prstGeom prst="rect">
            <a:avLst/>
          </a:prstGeom>
        </p:spPr>
      </p:pic>
      <p:pic>
        <p:nvPicPr>
          <p:cNvPr id="50" name="bg object 5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011910" y="6431750"/>
            <a:ext cx="100076" cy="100017"/>
          </a:xfrm>
          <a:prstGeom prst="rect">
            <a:avLst/>
          </a:prstGeom>
        </p:spPr>
      </p:pic>
      <p:pic>
        <p:nvPicPr>
          <p:cNvPr id="51" name="bg object 51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4011910" y="5897511"/>
            <a:ext cx="100076" cy="99734"/>
          </a:xfrm>
          <a:prstGeom prst="rect">
            <a:avLst/>
          </a:prstGeom>
        </p:spPr>
      </p:pic>
      <p:pic>
        <p:nvPicPr>
          <p:cNvPr id="52" name="bg object 52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4011910" y="5362562"/>
            <a:ext cx="100076" cy="100712"/>
          </a:xfrm>
          <a:prstGeom prst="rect">
            <a:avLst/>
          </a:prstGeom>
        </p:spPr>
      </p:pic>
      <p:pic>
        <p:nvPicPr>
          <p:cNvPr id="53" name="bg object 53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4572741" y="7500226"/>
            <a:ext cx="105918" cy="101210"/>
          </a:xfrm>
          <a:prstGeom prst="rect">
            <a:avLst/>
          </a:prstGeom>
        </p:spPr>
      </p:pic>
      <p:pic>
        <p:nvPicPr>
          <p:cNvPr id="54" name="bg object 5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4572107" y="6965277"/>
            <a:ext cx="100711" cy="100712"/>
          </a:xfrm>
          <a:prstGeom prst="rect">
            <a:avLst/>
          </a:prstGeom>
        </p:spPr>
      </p:pic>
      <p:pic>
        <p:nvPicPr>
          <p:cNvPr id="55" name="bg object 5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4572107" y="5898235"/>
            <a:ext cx="100711" cy="99401"/>
          </a:xfrm>
          <a:prstGeom prst="rect">
            <a:avLst/>
          </a:prstGeom>
        </p:spPr>
      </p:pic>
      <p:pic>
        <p:nvPicPr>
          <p:cNvPr id="56" name="bg object 5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4572107" y="6431750"/>
            <a:ext cx="100711" cy="100017"/>
          </a:xfrm>
          <a:prstGeom prst="rect">
            <a:avLst/>
          </a:prstGeom>
        </p:spPr>
      </p:pic>
      <p:pic>
        <p:nvPicPr>
          <p:cNvPr id="57" name="bg object 57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4572107" y="5362562"/>
            <a:ext cx="100711" cy="100712"/>
          </a:xfrm>
          <a:prstGeom prst="rect">
            <a:avLst/>
          </a:prstGeom>
        </p:spPr>
      </p:pic>
      <p:pic>
        <p:nvPicPr>
          <p:cNvPr id="58" name="bg object 5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5133701" y="7500226"/>
            <a:ext cx="105791" cy="98101"/>
          </a:xfrm>
          <a:prstGeom prst="rect">
            <a:avLst/>
          </a:prstGeom>
        </p:spPr>
      </p:pic>
      <p:pic>
        <p:nvPicPr>
          <p:cNvPr id="59" name="bg object 5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5132939" y="6965277"/>
            <a:ext cx="100076" cy="100712"/>
          </a:xfrm>
          <a:prstGeom prst="rect">
            <a:avLst/>
          </a:prstGeom>
        </p:spPr>
      </p:pic>
      <p:pic>
        <p:nvPicPr>
          <p:cNvPr id="60" name="bg object 6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5132939" y="6431750"/>
            <a:ext cx="100076" cy="100017"/>
          </a:xfrm>
          <a:prstGeom prst="rect">
            <a:avLst/>
          </a:prstGeom>
        </p:spPr>
      </p:pic>
      <p:pic>
        <p:nvPicPr>
          <p:cNvPr id="61" name="bg object 6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5132939" y="5898235"/>
            <a:ext cx="100076" cy="99299"/>
          </a:xfrm>
          <a:prstGeom prst="rect">
            <a:avLst/>
          </a:prstGeom>
        </p:spPr>
      </p:pic>
      <p:pic>
        <p:nvPicPr>
          <p:cNvPr id="62" name="bg object 62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5132939" y="5362562"/>
            <a:ext cx="100076" cy="100712"/>
          </a:xfrm>
          <a:prstGeom prst="rect">
            <a:avLst/>
          </a:prstGeom>
        </p:spPr>
      </p:pic>
      <p:pic>
        <p:nvPicPr>
          <p:cNvPr id="63" name="bg object 63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5693770" y="7500226"/>
            <a:ext cx="105156" cy="101210"/>
          </a:xfrm>
          <a:prstGeom prst="rect">
            <a:avLst/>
          </a:prstGeom>
        </p:spPr>
      </p:pic>
      <p:pic>
        <p:nvPicPr>
          <p:cNvPr id="64" name="bg object 6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5693770" y="6965277"/>
            <a:ext cx="100838" cy="100712"/>
          </a:xfrm>
          <a:prstGeom prst="rect">
            <a:avLst/>
          </a:prstGeom>
        </p:spPr>
      </p:pic>
      <p:pic>
        <p:nvPicPr>
          <p:cNvPr id="65" name="bg object 6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5693770" y="6431750"/>
            <a:ext cx="100838" cy="100017"/>
          </a:xfrm>
          <a:prstGeom prst="rect">
            <a:avLst/>
          </a:prstGeom>
        </p:spPr>
      </p:pic>
      <p:pic>
        <p:nvPicPr>
          <p:cNvPr id="66" name="bg object 6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5693770" y="5898235"/>
            <a:ext cx="100838" cy="99401"/>
          </a:xfrm>
          <a:prstGeom prst="rect">
            <a:avLst/>
          </a:prstGeom>
        </p:spPr>
      </p:pic>
      <p:pic>
        <p:nvPicPr>
          <p:cNvPr id="67" name="bg object 67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5693770" y="5362562"/>
            <a:ext cx="100838" cy="10071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0" i="0">
                <a:solidFill>
                  <a:srgbClr val="EA5458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18" Type="http://schemas.openxmlformats.org/officeDocument/2006/relationships/image" Target="../media/image12.png"/><Relationship Id="rId26" Type="http://schemas.openxmlformats.org/officeDocument/2006/relationships/image" Target="../media/image20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5.png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17" Type="http://schemas.openxmlformats.org/officeDocument/2006/relationships/image" Target="../media/image11.png"/><Relationship Id="rId25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.png"/><Relationship Id="rId20" Type="http://schemas.openxmlformats.org/officeDocument/2006/relationships/image" Target="../media/image14.png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24" Type="http://schemas.openxmlformats.org/officeDocument/2006/relationships/image" Target="../media/image18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9.png"/><Relationship Id="rId23" Type="http://schemas.openxmlformats.org/officeDocument/2006/relationships/image" Target="../media/image17.png"/><Relationship Id="rId28" Type="http://schemas.openxmlformats.org/officeDocument/2006/relationships/image" Target="../media/image22.png"/><Relationship Id="rId10" Type="http://schemas.openxmlformats.org/officeDocument/2006/relationships/image" Target="../media/image4.png"/><Relationship Id="rId19" Type="http://schemas.openxmlformats.org/officeDocument/2006/relationships/image" Target="../media/image13.png"/><Relationship Id="rId31" Type="http://schemas.openxmlformats.org/officeDocument/2006/relationships/image" Target="../media/image25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Relationship Id="rId14" Type="http://schemas.openxmlformats.org/officeDocument/2006/relationships/image" Target="../media/image8.png"/><Relationship Id="rId22" Type="http://schemas.openxmlformats.org/officeDocument/2006/relationships/image" Target="../media/image16.png"/><Relationship Id="rId27" Type="http://schemas.openxmlformats.org/officeDocument/2006/relationships/image" Target="../media/image21.png"/><Relationship Id="rId30" Type="http://schemas.openxmlformats.org/officeDocument/2006/relationships/image" Target="../media/image2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9D4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4632559" y="0"/>
            <a:ext cx="3646804" cy="10287000"/>
          </a:xfrm>
          <a:custGeom>
            <a:avLst/>
            <a:gdLst/>
            <a:ahLst/>
            <a:cxnLst/>
            <a:rect l="l" t="t" r="r" b="b"/>
            <a:pathLst>
              <a:path w="3646805" h="10287000">
                <a:moveTo>
                  <a:pt x="3646678" y="0"/>
                </a:moveTo>
                <a:lnTo>
                  <a:pt x="0" y="0"/>
                </a:lnTo>
                <a:lnTo>
                  <a:pt x="0" y="10286556"/>
                </a:lnTo>
                <a:lnTo>
                  <a:pt x="1823720" y="10286556"/>
                </a:lnTo>
                <a:lnTo>
                  <a:pt x="3646678" y="10286556"/>
                </a:lnTo>
                <a:lnTo>
                  <a:pt x="3646678" y="0"/>
                </a:lnTo>
                <a:close/>
              </a:path>
            </a:pathLst>
          </a:custGeom>
          <a:solidFill>
            <a:srgbClr val="FEF2F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279878" y="2791434"/>
            <a:ext cx="105029" cy="10079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281275" y="2256472"/>
            <a:ext cx="100076" cy="101523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279116" y="1722958"/>
            <a:ext cx="104394" cy="10079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279116" y="1188720"/>
            <a:ext cx="104394" cy="100799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281275" y="653758"/>
            <a:ext cx="100076" cy="100799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5838551" y="2791434"/>
            <a:ext cx="105791" cy="98088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5839948" y="2256472"/>
            <a:ext cx="100076" cy="100717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5839948" y="1722958"/>
            <a:ext cx="100076" cy="100010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5839948" y="1188720"/>
            <a:ext cx="100076" cy="99727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5839948" y="653758"/>
            <a:ext cx="100076" cy="100723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6400145" y="2791434"/>
            <a:ext cx="105791" cy="101197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6399383" y="2256472"/>
            <a:ext cx="100838" cy="100717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6399383" y="1722958"/>
            <a:ext cx="100838" cy="100010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6399383" y="1189431"/>
            <a:ext cx="100838" cy="99412"/>
          </a:xfrm>
          <a:prstGeom prst="rect">
            <a:avLst/>
          </a:prstGeom>
        </p:spPr>
      </p:pic>
      <p:pic>
        <p:nvPicPr>
          <p:cNvPr id="32" name="bg object 3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6399383" y="653758"/>
            <a:ext cx="100838" cy="100723"/>
          </a:xfrm>
          <a:prstGeom prst="rect">
            <a:avLst/>
          </a:prstGeom>
        </p:spPr>
      </p:pic>
      <p:pic>
        <p:nvPicPr>
          <p:cNvPr id="33" name="bg object 3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6961739" y="2791434"/>
            <a:ext cx="105791" cy="98088"/>
          </a:xfrm>
          <a:prstGeom prst="rect">
            <a:avLst/>
          </a:prstGeom>
        </p:spPr>
      </p:pic>
      <p:pic>
        <p:nvPicPr>
          <p:cNvPr id="34" name="bg object 3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6960977" y="2256472"/>
            <a:ext cx="100076" cy="100717"/>
          </a:xfrm>
          <a:prstGeom prst="rect">
            <a:avLst/>
          </a:prstGeom>
        </p:spPr>
      </p:pic>
      <p:pic>
        <p:nvPicPr>
          <p:cNvPr id="35" name="bg object 3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6960977" y="1722958"/>
            <a:ext cx="100076" cy="100010"/>
          </a:xfrm>
          <a:prstGeom prst="rect">
            <a:avLst/>
          </a:prstGeom>
        </p:spPr>
      </p:pic>
      <p:pic>
        <p:nvPicPr>
          <p:cNvPr id="36" name="bg object 3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6960977" y="1189431"/>
            <a:ext cx="100076" cy="99310"/>
          </a:xfrm>
          <a:prstGeom prst="rect">
            <a:avLst/>
          </a:prstGeom>
        </p:spPr>
      </p:pic>
      <p:pic>
        <p:nvPicPr>
          <p:cNvPr id="37" name="bg object 37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6960977" y="653758"/>
            <a:ext cx="100076" cy="100723"/>
          </a:xfrm>
          <a:prstGeom prst="rect">
            <a:avLst/>
          </a:prstGeom>
        </p:spPr>
      </p:pic>
      <p:pic>
        <p:nvPicPr>
          <p:cNvPr id="38" name="bg object 3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7521174" y="2791434"/>
            <a:ext cx="101090" cy="100635"/>
          </a:xfrm>
          <a:prstGeom prst="rect">
            <a:avLst/>
          </a:prstGeom>
        </p:spPr>
      </p:pic>
      <p:pic>
        <p:nvPicPr>
          <p:cNvPr id="39" name="bg object 39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7521174" y="2256472"/>
            <a:ext cx="100838" cy="100717"/>
          </a:xfrm>
          <a:prstGeom prst="rect">
            <a:avLst/>
          </a:prstGeom>
        </p:spPr>
      </p:pic>
      <p:pic>
        <p:nvPicPr>
          <p:cNvPr id="40" name="bg object 40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7521174" y="1722958"/>
            <a:ext cx="100838" cy="100010"/>
          </a:xfrm>
          <a:prstGeom prst="rect">
            <a:avLst/>
          </a:prstGeom>
        </p:spPr>
      </p:pic>
      <p:pic>
        <p:nvPicPr>
          <p:cNvPr id="41" name="bg object 41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7521174" y="1189431"/>
            <a:ext cx="100838" cy="99412"/>
          </a:xfrm>
          <a:prstGeom prst="rect">
            <a:avLst/>
          </a:prstGeom>
        </p:spPr>
      </p:pic>
      <p:pic>
        <p:nvPicPr>
          <p:cNvPr id="42" name="bg object 42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7521174" y="653758"/>
            <a:ext cx="100838" cy="10072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80776" y="1025373"/>
            <a:ext cx="9739147" cy="730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0" i="0">
                <a:solidFill>
                  <a:srgbClr val="EA5458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43773" y="2832240"/>
            <a:ext cx="14813153" cy="2159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EA5458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84.png"/><Relationship Id="rId3" Type="http://schemas.openxmlformats.org/officeDocument/2006/relationships/image" Target="../media/image61.png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2" Type="http://schemas.openxmlformats.org/officeDocument/2006/relationships/image" Target="../media/image60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Relationship Id="rId27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88.png"/><Relationship Id="rId18" Type="http://schemas.openxmlformats.org/officeDocument/2006/relationships/image" Target="../media/image77.png"/><Relationship Id="rId26" Type="http://schemas.openxmlformats.org/officeDocument/2006/relationships/image" Target="../media/image94.png"/><Relationship Id="rId3" Type="http://schemas.openxmlformats.org/officeDocument/2006/relationships/image" Target="../media/image61.png"/><Relationship Id="rId21" Type="http://schemas.openxmlformats.org/officeDocument/2006/relationships/image" Target="../media/image9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93.png"/><Relationship Id="rId2" Type="http://schemas.openxmlformats.org/officeDocument/2006/relationships/image" Target="../media/image60.png"/><Relationship Id="rId16" Type="http://schemas.openxmlformats.org/officeDocument/2006/relationships/image" Target="../media/image89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87.png"/><Relationship Id="rId24" Type="http://schemas.openxmlformats.org/officeDocument/2006/relationships/image" Target="../media/image82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10" Type="http://schemas.openxmlformats.org/officeDocument/2006/relationships/image" Target="../media/image68.png"/><Relationship Id="rId19" Type="http://schemas.openxmlformats.org/officeDocument/2006/relationships/image" Target="../media/image76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92.png"/><Relationship Id="rId27" Type="http://schemas.openxmlformats.org/officeDocument/2006/relationships/image" Target="../media/image95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84.png"/><Relationship Id="rId39" Type="http://schemas.openxmlformats.org/officeDocument/2006/relationships/image" Target="../media/image12.png"/><Relationship Id="rId21" Type="http://schemas.openxmlformats.org/officeDocument/2006/relationships/image" Target="../media/image79.png"/><Relationship Id="rId34" Type="http://schemas.openxmlformats.org/officeDocument/2006/relationships/image" Target="../media/image8.png"/><Relationship Id="rId42" Type="http://schemas.openxmlformats.org/officeDocument/2006/relationships/image" Target="../media/image16.png"/><Relationship Id="rId47" Type="http://schemas.openxmlformats.org/officeDocument/2006/relationships/image" Target="../media/image22.png"/><Relationship Id="rId50" Type="http://schemas.openxmlformats.org/officeDocument/2006/relationships/image" Target="../media/image25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6" Type="http://schemas.openxmlformats.org/officeDocument/2006/relationships/image" Target="../media/image74.png"/><Relationship Id="rId29" Type="http://schemas.openxmlformats.org/officeDocument/2006/relationships/image" Target="../media/image3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32" Type="http://schemas.openxmlformats.org/officeDocument/2006/relationships/image" Target="../media/image6.png"/><Relationship Id="rId37" Type="http://schemas.openxmlformats.org/officeDocument/2006/relationships/image" Target="../media/image11.png"/><Relationship Id="rId40" Type="http://schemas.openxmlformats.org/officeDocument/2006/relationships/image" Target="../media/image14.png"/><Relationship Id="rId45" Type="http://schemas.openxmlformats.org/officeDocument/2006/relationships/image" Target="../media/image1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28" Type="http://schemas.openxmlformats.org/officeDocument/2006/relationships/image" Target="../media/image2.png"/><Relationship Id="rId36" Type="http://schemas.openxmlformats.org/officeDocument/2006/relationships/image" Target="../media/image10.png"/><Relationship Id="rId49" Type="http://schemas.openxmlformats.org/officeDocument/2006/relationships/image" Target="../media/image23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31" Type="http://schemas.openxmlformats.org/officeDocument/2006/relationships/image" Target="../media/image5.png"/><Relationship Id="rId44" Type="http://schemas.openxmlformats.org/officeDocument/2006/relationships/image" Target="../media/image1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Relationship Id="rId27" Type="http://schemas.openxmlformats.org/officeDocument/2006/relationships/image" Target="../media/image1.png"/><Relationship Id="rId30" Type="http://schemas.openxmlformats.org/officeDocument/2006/relationships/image" Target="../media/image4.png"/><Relationship Id="rId35" Type="http://schemas.openxmlformats.org/officeDocument/2006/relationships/image" Target="../media/image9.png"/><Relationship Id="rId43" Type="http://schemas.openxmlformats.org/officeDocument/2006/relationships/image" Target="../media/image17.png"/><Relationship Id="rId48" Type="http://schemas.openxmlformats.org/officeDocument/2006/relationships/image" Target="../media/image21.png"/><Relationship Id="rId8" Type="http://schemas.openxmlformats.org/officeDocument/2006/relationships/image" Target="../media/image66.png"/><Relationship Id="rId51" Type="http://schemas.openxmlformats.org/officeDocument/2006/relationships/image" Target="../media/image24.png"/><Relationship Id="rId3" Type="http://schemas.openxmlformats.org/officeDocument/2006/relationships/image" Target="../media/image61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33" Type="http://schemas.openxmlformats.org/officeDocument/2006/relationships/image" Target="../media/image7.png"/><Relationship Id="rId38" Type="http://schemas.openxmlformats.org/officeDocument/2006/relationships/image" Target="../media/image13.png"/><Relationship Id="rId46" Type="http://schemas.openxmlformats.org/officeDocument/2006/relationships/image" Target="../media/image20.png"/><Relationship Id="rId20" Type="http://schemas.openxmlformats.org/officeDocument/2006/relationships/image" Target="../media/image78.png"/><Relationship Id="rId41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886" y="2700032"/>
            <a:ext cx="4726305" cy="214185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8330"/>
              </a:lnSpc>
              <a:spcBef>
                <a:spcPts val="200"/>
              </a:spcBef>
            </a:pPr>
            <a:r>
              <a:rPr sz="6950" dirty="0"/>
              <a:t>Dijkstra's </a:t>
            </a:r>
            <a:r>
              <a:rPr sz="6950" spc="5" dirty="0"/>
              <a:t> </a:t>
            </a:r>
            <a:r>
              <a:rPr sz="6950" spc="180" dirty="0"/>
              <a:t>A</a:t>
            </a:r>
            <a:r>
              <a:rPr sz="6950" spc="655" dirty="0"/>
              <a:t>l</a:t>
            </a:r>
            <a:r>
              <a:rPr sz="6950" spc="535" dirty="0"/>
              <a:t>g</a:t>
            </a:r>
            <a:r>
              <a:rPr sz="6950" spc="130" dirty="0"/>
              <a:t>or</a:t>
            </a:r>
            <a:r>
              <a:rPr sz="6950" spc="490" dirty="0"/>
              <a:t>i</a:t>
            </a:r>
            <a:r>
              <a:rPr sz="6950" spc="130" dirty="0"/>
              <a:t>t</a:t>
            </a:r>
            <a:r>
              <a:rPr sz="6950" spc="360" dirty="0"/>
              <a:t>h</a:t>
            </a:r>
            <a:r>
              <a:rPr sz="6950" spc="365" dirty="0"/>
              <a:t>m</a:t>
            </a:r>
            <a:endParaRPr sz="6950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2480" y="2237765"/>
            <a:ext cx="5657850" cy="58102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129495" y="3725888"/>
            <a:ext cx="6027420" cy="260540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indent="872490" algn="r">
              <a:lnSpc>
                <a:spcPct val="100299"/>
              </a:lnSpc>
              <a:spcBef>
                <a:spcPts val="114"/>
              </a:spcBef>
            </a:pPr>
            <a:r>
              <a:rPr sz="2400" spc="155" dirty="0">
                <a:solidFill>
                  <a:srgbClr val="EA5458"/>
                </a:solidFill>
                <a:latin typeface="Microsoft Sans Serif"/>
                <a:cs typeface="Microsoft Sans Serif"/>
              </a:rPr>
              <a:t>In</a:t>
            </a:r>
            <a:r>
              <a:rPr sz="2400" spc="-20"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EA5458"/>
                </a:solidFill>
                <a:latin typeface="Microsoft Sans Serif"/>
                <a:cs typeface="Microsoft Sans Serif"/>
              </a:rPr>
              <a:t>this</a:t>
            </a:r>
            <a:r>
              <a:rPr sz="2400" spc="-20"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EA5458"/>
                </a:solidFill>
                <a:latin typeface="Microsoft Sans Serif"/>
                <a:cs typeface="Microsoft Sans Serif"/>
              </a:rPr>
              <a:t>presentation,</a:t>
            </a:r>
            <a:r>
              <a:rPr sz="2400" spc="-15"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z="2400" spc="100" dirty="0">
                <a:solidFill>
                  <a:srgbClr val="EA5458"/>
                </a:solidFill>
                <a:latin typeface="Microsoft Sans Serif"/>
                <a:cs typeface="Microsoft Sans Serif"/>
              </a:rPr>
              <a:t>we</a:t>
            </a:r>
            <a:r>
              <a:rPr sz="2400" spc="-20"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EA5458"/>
                </a:solidFill>
                <a:latin typeface="Microsoft Sans Serif"/>
                <a:cs typeface="Microsoft Sans Serif"/>
              </a:rPr>
              <a:t>will</a:t>
            </a:r>
            <a:r>
              <a:rPr sz="2400" spc="-20"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EA5458"/>
                </a:solidFill>
                <a:latin typeface="Microsoft Sans Serif"/>
                <a:cs typeface="Microsoft Sans Serif"/>
              </a:rPr>
              <a:t>explore </a:t>
            </a:r>
            <a:r>
              <a:rPr sz="2400" spc="-620"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z="2400" b="1" spc="-20" dirty="0">
                <a:solidFill>
                  <a:srgbClr val="EA5458"/>
                </a:solidFill>
                <a:latin typeface="Tahoma"/>
                <a:cs typeface="Tahoma"/>
              </a:rPr>
              <a:t>Dijkstra's</a:t>
            </a:r>
            <a:r>
              <a:rPr sz="2400" b="1" spc="-85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2400" b="1" spc="30" dirty="0">
                <a:solidFill>
                  <a:srgbClr val="EA5458"/>
                </a:solidFill>
                <a:latin typeface="Tahoma"/>
                <a:cs typeface="Tahoma"/>
              </a:rPr>
              <a:t>Algorithm</a:t>
            </a:r>
            <a:r>
              <a:rPr sz="2400" spc="30" dirty="0">
                <a:solidFill>
                  <a:srgbClr val="EA5458"/>
                </a:solidFill>
                <a:latin typeface="Microsoft Sans Serif"/>
                <a:cs typeface="Microsoft Sans Serif"/>
              </a:rPr>
              <a:t>,</a:t>
            </a:r>
            <a:r>
              <a:rPr sz="2400" spc="-20"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z="2400" spc="25" dirty="0">
                <a:solidFill>
                  <a:srgbClr val="EA5458"/>
                </a:solidFill>
                <a:latin typeface="Microsoft Sans Serif"/>
                <a:cs typeface="Microsoft Sans Serif"/>
              </a:rPr>
              <a:t>a</a:t>
            </a:r>
            <a:r>
              <a:rPr sz="2400" spc="-20"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z="2400" spc="125" dirty="0">
                <a:solidFill>
                  <a:srgbClr val="EA5458"/>
                </a:solidFill>
                <a:latin typeface="Microsoft Sans Serif"/>
                <a:cs typeface="Microsoft Sans Serif"/>
              </a:rPr>
              <a:t>powerful</a:t>
            </a:r>
            <a:r>
              <a:rPr sz="2400" spc="-15"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z="2400" spc="155" dirty="0">
                <a:solidFill>
                  <a:srgbClr val="EA5458"/>
                </a:solidFill>
                <a:latin typeface="Microsoft Sans Serif"/>
                <a:cs typeface="Microsoft Sans Serif"/>
              </a:rPr>
              <a:t>method </a:t>
            </a:r>
            <a:r>
              <a:rPr sz="2400" spc="-625"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z="2400" spc="160" dirty="0">
                <a:solidFill>
                  <a:srgbClr val="EA5458"/>
                </a:solidFill>
                <a:latin typeface="Microsoft Sans Serif"/>
                <a:cs typeface="Microsoft Sans Serif"/>
              </a:rPr>
              <a:t>for</a:t>
            </a:r>
            <a:r>
              <a:rPr sz="2400" spc="-15"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z="2400" spc="155" dirty="0">
                <a:solidFill>
                  <a:srgbClr val="EA5458"/>
                </a:solidFill>
                <a:latin typeface="Microsoft Sans Serif"/>
                <a:cs typeface="Microsoft Sans Serif"/>
              </a:rPr>
              <a:t>ﬁnding</a:t>
            </a:r>
            <a:r>
              <a:rPr sz="2400" spc="-10"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z="2400" spc="130" dirty="0">
                <a:solidFill>
                  <a:srgbClr val="EA5458"/>
                </a:solidFill>
                <a:latin typeface="Microsoft Sans Serif"/>
                <a:cs typeface="Microsoft Sans Serif"/>
              </a:rPr>
              <a:t>the</a:t>
            </a:r>
            <a:r>
              <a:rPr sz="2400" spc="-15"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z="2400" b="1" spc="20" dirty="0">
                <a:solidFill>
                  <a:srgbClr val="EA5458"/>
                </a:solidFill>
                <a:latin typeface="Tahoma"/>
                <a:cs typeface="Tahoma"/>
              </a:rPr>
              <a:t>shortest</a:t>
            </a:r>
            <a:r>
              <a:rPr sz="2400" b="1" spc="-75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2400" b="1" spc="35" dirty="0">
                <a:solidFill>
                  <a:srgbClr val="EA5458"/>
                </a:solidFill>
                <a:latin typeface="Tahoma"/>
                <a:cs typeface="Tahoma"/>
              </a:rPr>
              <a:t>path</a:t>
            </a:r>
            <a:r>
              <a:rPr sz="2400" b="1" spc="-75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2400" spc="114" dirty="0">
                <a:solidFill>
                  <a:srgbClr val="EA5458"/>
                </a:solidFill>
                <a:latin typeface="Microsoft Sans Serif"/>
                <a:cs typeface="Microsoft Sans Serif"/>
              </a:rPr>
              <a:t>in</a:t>
            </a:r>
            <a:r>
              <a:rPr sz="2400" spc="-15"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EA5458"/>
                </a:solidFill>
                <a:latin typeface="Microsoft Sans Serif"/>
                <a:cs typeface="Microsoft Sans Serif"/>
              </a:rPr>
              <a:t>graphs.</a:t>
            </a:r>
            <a:endParaRPr sz="2400" dirty="0">
              <a:latin typeface="Microsoft Sans Serif"/>
              <a:cs typeface="Microsoft Sans Serif"/>
            </a:endParaRPr>
          </a:p>
          <a:p>
            <a:pPr marL="72390" marR="5080" indent="270510" algn="r">
              <a:lnSpc>
                <a:spcPct val="100699"/>
              </a:lnSpc>
              <a:spcBef>
                <a:spcPts val="25"/>
              </a:spcBef>
            </a:pPr>
            <a:r>
              <a:rPr sz="2400" spc="15" dirty="0">
                <a:solidFill>
                  <a:srgbClr val="EA5458"/>
                </a:solidFill>
                <a:latin typeface="Microsoft Sans Serif"/>
                <a:cs typeface="Microsoft Sans Serif"/>
              </a:rPr>
              <a:t>This</a:t>
            </a:r>
            <a:r>
              <a:rPr sz="2400" spc="-15"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z="2400" spc="140" dirty="0">
                <a:solidFill>
                  <a:srgbClr val="EA5458"/>
                </a:solidFill>
                <a:latin typeface="Microsoft Sans Serif"/>
                <a:cs typeface="Microsoft Sans Serif"/>
              </a:rPr>
              <a:t>algorithm</a:t>
            </a:r>
            <a:r>
              <a:rPr sz="2400" spc="-15"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z="2400" spc="15" dirty="0">
                <a:solidFill>
                  <a:srgbClr val="EA5458"/>
                </a:solidFill>
                <a:latin typeface="Microsoft Sans Serif"/>
                <a:cs typeface="Microsoft Sans Serif"/>
              </a:rPr>
              <a:t>is</a:t>
            </a:r>
            <a:r>
              <a:rPr sz="2400" spc="-15"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EA5458"/>
                </a:solidFill>
                <a:latin typeface="Microsoft Sans Serif"/>
                <a:cs typeface="Microsoft Sans Serif"/>
              </a:rPr>
              <a:t>widely</a:t>
            </a:r>
            <a:r>
              <a:rPr sz="2400" spc="-15"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EA5458"/>
                </a:solidFill>
                <a:latin typeface="Microsoft Sans Serif"/>
                <a:cs typeface="Microsoft Sans Serif"/>
              </a:rPr>
              <a:t>used</a:t>
            </a:r>
            <a:r>
              <a:rPr sz="2400" spc="-15"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z="2400" spc="114" dirty="0">
                <a:solidFill>
                  <a:srgbClr val="EA5458"/>
                </a:solidFill>
                <a:latin typeface="Microsoft Sans Serif"/>
                <a:cs typeface="Microsoft Sans Serif"/>
              </a:rPr>
              <a:t>in</a:t>
            </a:r>
            <a:r>
              <a:rPr sz="2400" spc="-15"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EA5458"/>
                </a:solidFill>
                <a:latin typeface="Microsoft Sans Serif"/>
                <a:cs typeface="Microsoft Sans Serif"/>
              </a:rPr>
              <a:t>various </a:t>
            </a:r>
            <a:r>
              <a:rPr sz="2400" spc="-620"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EA5458"/>
                </a:solidFill>
                <a:latin typeface="Microsoft Sans Serif"/>
                <a:cs typeface="Microsoft Sans Serif"/>
              </a:rPr>
              <a:t>applications, </a:t>
            </a:r>
            <a:r>
              <a:rPr sz="2400" spc="175" dirty="0">
                <a:solidFill>
                  <a:srgbClr val="EA5458"/>
                </a:solidFill>
                <a:latin typeface="Microsoft Sans Serif"/>
                <a:cs typeface="Microsoft Sans Serif"/>
              </a:rPr>
              <a:t>from </a:t>
            </a:r>
            <a:r>
              <a:rPr sz="2400" b="1" spc="-95" dirty="0">
                <a:solidFill>
                  <a:srgbClr val="EA5458"/>
                </a:solidFill>
                <a:latin typeface="Tahoma"/>
                <a:cs typeface="Tahoma"/>
              </a:rPr>
              <a:t>GPS </a:t>
            </a:r>
            <a:r>
              <a:rPr sz="2400" b="1" spc="20" dirty="0">
                <a:solidFill>
                  <a:srgbClr val="EA5458"/>
                </a:solidFill>
                <a:latin typeface="Tahoma"/>
                <a:cs typeface="Tahoma"/>
              </a:rPr>
              <a:t>navigation </a:t>
            </a:r>
            <a:r>
              <a:rPr sz="2400" spc="165" dirty="0">
                <a:solidFill>
                  <a:srgbClr val="EA5458"/>
                </a:solidFill>
                <a:latin typeface="Microsoft Sans Serif"/>
                <a:cs typeface="Microsoft Sans Serif"/>
              </a:rPr>
              <a:t>to </a:t>
            </a:r>
            <a:r>
              <a:rPr sz="2400" spc="170"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z="2400" spc="140" dirty="0">
                <a:solidFill>
                  <a:srgbClr val="EA5458"/>
                </a:solidFill>
                <a:latin typeface="Microsoft Sans Serif"/>
                <a:cs typeface="Microsoft Sans Serif"/>
              </a:rPr>
              <a:t>network</a:t>
            </a:r>
            <a:r>
              <a:rPr sz="2400" spc="-15"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z="2400" spc="125" dirty="0">
                <a:solidFill>
                  <a:srgbClr val="EA5458"/>
                </a:solidFill>
                <a:latin typeface="Microsoft Sans Serif"/>
                <a:cs typeface="Microsoft Sans Serif"/>
              </a:rPr>
              <a:t>routing.</a:t>
            </a:r>
            <a:r>
              <a:rPr sz="2400" spc="-20"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z="2400" spc="-45" dirty="0">
                <a:solidFill>
                  <a:srgbClr val="EA5458"/>
                </a:solidFill>
                <a:latin typeface="Microsoft Sans Serif"/>
                <a:cs typeface="Microsoft Sans Serif"/>
              </a:rPr>
              <a:t>Join</a:t>
            </a:r>
            <a:r>
              <a:rPr sz="2400" spc="-15"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EA5458"/>
                </a:solidFill>
                <a:latin typeface="Microsoft Sans Serif"/>
                <a:cs typeface="Microsoft Sans Serif"/>
              </a:rPr>
              <a:t>us</a:t>
            </a:r>
            <a:r>
              <a:rPr sz="2400" spc="-15"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EA5458"/>
                </a:solidFill>
                <a:latin typeface="Microsoft Sans Serif"/>
                <a:cs typeface="Microsoft Sans Serif"/>
              </a:rPr>
              <a:t>as</a:t>
            </a:r>
            <a:r>
              <a:rPr sz="2400" spc="-15"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z="2400" spc="100" dirty="0">
                <a:solidFill>
                  <a:srgbClr val="EA5458"/>
                </a:solidFill>
                <a:latin typeface="Microsoft Sans Serif"/>
                <a:cs typeface="Microsoft Sans Serif"/>
              </a:rPr>
              <a:t>we</a:t>
            </a:r>
            <a:r>
              <a:rPr sz="2400" spc="-15"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EA5458"/>
                </a:solidFill>
                <a:latin typeface="Microsoft Sans Serif"/>
                <a:cs typeface="Microsoft Sans Serif"/>
              </a:rPr>
              <a:t>unravel</a:t>
            </a:r>
            <a:r>
              <a:rPr sz="2400" spc="-15"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EA5458"/>
                </a:solidFill>
                <a:latin typeface="Microsoft Sans Serif"/>
                <a:cs typeface="Microsoft Sans Serif"/>
              </a:rPr>
              <a:t>its </a:t>
            </a:r>
            <a:r>
              <a:rPr sz="2400" spc="-620"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EA5458"/>
                </a:solidFill>
                <a:latin typeface="Microsoft Sans Serif"/>
                <a:cs typeface="Microsoft Sans Serif"/>
              </a:rPr>
              <a:t>intricacies</a:t>
            </a:r>
            <a:r>
              <a:rPr sz="2400" spc="-15"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EA5458"/>
                </a:solidFill>
                <a:latin typeface="Microsoft Sans Serif"/>
                <a:cs typeface="Microsoft Sans Serif"/>
              </a:rPr>
              <a:t>and</a:t>
            </a:r>
            <a:r>
              <a:rPr sz="2400" spc="-10"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EA5458"/>
                </a:solidFill>
                <a:latin typeface="Microsoft Sans Serif"/>
                <a:cs typeface="Microsoft Sans Serif"/>
              </a:rPr>
              <a:t>real-world</a:t>
            </a:r>
            <a:r>
              <a:rPr sz="2400" spc="-10"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z="2400" spc="65" dirty="0">
                <a:solidFill>
                  <a:srgbClr val="EA5458"/>
                </a:solidFill>
                <a:latin typeface="Microsoft Sans Serif"/>
                <a:cs typeface="Microsoft Sans Serif"/>
              </a:rPr>
              <a:t>signiﬁcance!</a:t>
            </a:r>
            <a:endParaRPr sz="24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93501" y="2301709"/>
            <a:ext cx="4663440" cy="90931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5080" algn="r">
              <a:lnSpc>
                <a:spcPts val="3465"/>
              </a:lnSpc>
              <a:spcBef>
                <a:spcPts val="125"/>
              </a:spcBef>
            </a:pPr>
            <a:r>
              <a:rPr sz="2900" spc="-254" dirty="0"/>
              <a:t>I</a:t>
            </a:r>
            <a:r>
              <a:rPr sz="2900" spc="140" dirty="0"/>
              <a:t>n</a:t>
            </a:r>
            <a:r>
              <a:rPr sz="2900" spc="65" dirty="0"/>
              <a:t>t</a:t>
            </a:r>
            <a:r>
              <a:rPr sz="2900" spc="25" dirty="0"/>
              <a:t>r</a:t>
            </a:r>
            <a:r>
              <a:rPr sz="2900" spc="85" dirty="0"/>
              <a:t>oduct</a:t>
            </a:r>
            <a:r>
              <a:rPr sz="2900" spc="25" dirty="0"/>
              <a:t>i</a:t>
            </a:r>
            <a:r>
              <a:rPr sz="2900" spc="120" dirty="0"/>
              <a:t>on</a:t>
            </a:r>
            <a:r>
              <a:rPr sz="2900" spc="-475" dirty="0"/>
              <a:t> </a:t>
            </a:r>
            <a:r>
              <a:rPr sz="2900" spc="35" dirty="0"/>
              <a:t>t</a:t>
            </a:r>
            <a:r>
              <a:rPr sz="2900" spc="70" dirty="0"/>
              <a:t>o</a:t>
            </a:r>
            <a:r>
              <a:rPr sz="2900" spc="-475" dirty="0"/>
              <a:t> </a:t>
            </a:r>
            <a:r>
              <a:rPr sz="2900" spc="145" dirty="0"/>
              <a:t>D</a:t>
            </a:r>
            <a:r>
              <a:rPr sz="2900" spc="105" dirty="0"/>
              <a:t>i</a:t>
            </a:r>
            <a:r>
              <a:rPr sz="2900" dirty="0"/>
              <a:t>jkst</a:t>
            </a:r>
            <a:r>
              <a:rPr sz="2900" spc="-45" dirty="0"/>
              <a:t>r</a:t>
            </a:r>
            <a:r>
              <a:rPr sz="2900" spc="114" dirty="0"/>
              <a:t>a</a:t>
            </a:r>
            <a:r>
              <a:rPr sz="2900" spc="-30" dirty="0"/>
              <a:t>'</a:t>
            </a:r>
            <a:r>
              <a:rPr sz="2900" spc="-180" dirty="0"/>
              <a:t>s</a:t>
            </a:r>
            <a:endParaRPr sz="2900" dirty="0"/>
          </a:p>
          <a:p>
            <a:pPr marR="5080" algn="r">
              <a:lnSpc>
                <a:spcPts val="3465"/>
              </a:lnSpc>
            </a:pPr>
            <a:r>
              <a:rPr sz="2900" spc="155" dirty="0"/>
              <a:t>Algorithm</a:t>
            </a:r>
            <a:endParaRPr sz="29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9D4D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158" y="0"/>
            <a:ext cx="9407525" cy="10287000"/>
            <a:chOff x="2158" y="0"/>
            <a:chExt cx="9407525" cy="10287000"/>
          </a:xfrm>
        </p:grpSpPr>
        <p:sp>
          <p:nvSpPr>
            <p:cNvPr id="4" name="object 4"/>
            <p:cNvSpPr/>
            <p:nvPr/>
          </p:nvSpPr>
          <p:spPr>
            <a:xfrm>
              <a:off x="2158" y="0"/>
              <a:ext cx="3646804" cy="10287000"/>
            </a:xfrm>
            <a:custGeom>
              <a:avLst/>
              <a:gdLst/>
              <a:ahLst/>
              <a:cxnLst/>
              <a:rect l="l" t="t" r="r" b="b"/>
              <a:pathLst>
                <a:path w="3646804" h="10287000">
                  <a:moveTo>
                    <a:pt x="3646729" y="0"/>
                  </a:moveTo>
                  <a:lnTo>
                    <a:pt x="0" y="0"/>
                  </a:lnTo>
                  <a:lnTo>
                    <a:pt x="0" y="10286556"/>
                  </a:lnTo>
                  <a:lnTo>
                    <a:pt x="1823733" y="10286556"/>
                  </a:lnTo>
                  <a:lnTo>
                    <a:pt x="3646729" y="10286556"/>
                  </a:lnTo>
                  <a:lnTo>
                    <a:pt x="3646729" y="0"/>
                  </a:lnTo>
                  <a:close/>
                </a:path>
              </a:pathLst>
            </a:custGeom>
            <a:solidFill>
              <a:srgbClr val="FEF2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319" y="9547193"/>
              <a:ext cx="105121" cy="10080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4481" y="9012237"/>
              <a:ext cx="100077" cy="1015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2319" y="8478710"/>
              <a:ext cx="104397" cy="1008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319" y="7944472"/>
              <a:ext cx="104397" cy="10081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4481" y="7409523"/>
              <a:ext cx="100077" cy="1007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1754" y="9547911"/>
              <a:ext cx="105832" cy="9809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2472" y="9012237"/>
              <a:ext cx="100072" cy="10071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2472" y="8478710"/>
              <a:ext cx="100072" cy="10001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2472" y="7944472"/>
              <a:ext cx="100072" cy="9974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2472" y="7409523"/>
              <a:ext cx="100072" cy="10071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73351" y="9547193"/>
              <a:ext cx="105829" cy="10120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72627" y="9012237"/>
              <a:ext cx="100799" cy="10071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72627" y="8478710"/>
              <a:ext cx="100799" cy="10001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72627" y="7945196"/>
              <a:ext cx="100799" cy="9940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72627" y="7409523"/>
              <a:ext cx="100799" cy="10071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34209" y="9547911"/>
              <a:ext cx="105841" cy="9809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33498" y="8478710"/>
              <a:ext cx="100076" cy="10001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333498" y="9012237"/>
              <a:ext cx="100076" cy="10071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333498" y="7945196"/>
              <a:ext cx="100076" cy="9930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33498" y="7409523"/>
              <a:ext cx="100076" cy="10071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894368" y="9547193"/>
              <a:ext cx="101100" cy="10064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894368" y="9012237"/>
              <a:ext cx="100799" cy="10071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894368" y="8478710"/>
              <a:ext cx="100799" cy="10001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94368" y="7945196"/>
              <a:ext cx="100799" cy="9940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894368" y="7409523"/>
              <a:ext cx="100799" cy="10071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103918" y="2733921"/>
              <a:ext cx="6305550" cy="6464300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0424490" y="3705657"/>
            <a:ext cx="6158865" cy="1296509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1580"/>
              </a:lnSpc>
              <a:spcBef>
                <a:spcPts val="210"/>
              </a:spcBef>
            </a:pPr>
            <a:r>
              <a:rPr b="1" spc="5" dirty="0">
                <a:solidFill>
                  <a:srgbClr val="EA5458"/>
                </a:solidFill>
                <a:latin typeface="Tahoma"/>
                <a:cs typeface="Tahoma"/>
              </a:rPr>
              <a:t>Graphs</a:t>
            </a:r>
            <a:r>
              <a:rPr b="1" spc="-35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pc="40" dirty="0">
                <a:solidFill>
                  <a:srgbClr val="EA5458"/>
                </a:solidFill>
                <a:latin typeface="Microsoft Sans Serif"/>
                <a:cs typeface="Microsoft Sans Serif"/>
              </a:rPr>
              <a:t>are</a:t>
            </a:r>
            <a:r>
              <a:rPr spc="-5"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pc="55" dirty="0">
                <a:solidFill>
                  <a:srgbClr val="EA5458"/>
                </a:solidFill>
                <a:latin typeface="Microsoft Sans Serif"/>
                <a:cs typeface="Microsoft Sans Serif"/>
              </a:rPr>
              <a:t>composed</a:t>
            </a:r>
            <a:r>
              <a:rPr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pc="85" dirty="0">
                <a:solidFill>
                  <a:srgbClr val="EA5458"/>
                </a:solidFill>
                <a:latin typeface="Microsoft Sans Serif"/>
                <a:cs typeface="Microsoft Sans Serif"/>
              </a:rPr>
              <a:t>of</a:t>
            </a:r>
            <a:r>
              <a:rPr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b="1" spc="10" dirty="0">
                <a:solidFill>
                  <a:srgbClr val="EA5458"/>
                </a:solidFill>
                <a:latin typeface="Tahoma"/>
                <a:cs typeface="Tahoma"/>
              </a:rPr>
              <a:t>nodes</a:t>
            </a:r>
            <a:r>
              <a:rPr b="1" spc="-35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pc="50" dirty="0">
                <a:solidFill>
                  <a:srgbClr val="EA5458"/>
                </a:solidFill>
                <a:latin typeface="Microsoft Sans Serif"/>
                <a:cs typeface="Microsoft Sans Serif"/>
              </a:rPr>
              <a:t>(or</a:t>
            </a:r>
            <a:r>
              <a:rPr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pc="25" dirty="0">
                <a:solidFill>
                  <a:srgbClr val="EA5458"/>
                </a:solidFill>
                <a:latin typeface="Microsoft Sans Serif"/>
                <a:cs typeface="Microsoft Sans Serif"/>
              </a:rPr>
              <a:t>vertices)</a:t>
            </a:r>
            <a:r>
              <a:rPr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pc="65" dirty="0">
                <a:solidFill>
                  <a:srgbClr val="EA5458"/>
                </a:solidFill>
                <a:latin typeface="Microsoft Sans Serif"/>
                <a:cs typeface="Microsoft Sans Serif"/>
              </a:rPr>
              <a:t>and</a:t>
            </a:r>
            <a:r>
              <a:rPr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b="1" spc="5" dirty="0">
                <a:solidFill>
                  <a:srgbClr val="EA5458"/>
                </a:solidFill>
                <a:latin typeface="Tahoma"/>
                <a:cs typeface="Tahoma"/>
              </a:rPr>
              <a:t>edges</a:t>
            </a:r>
            <a:r>
              <a:rPr b="1" spc="-35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pc="85" dirty="0">
                <a:solidFill>
                  <a:srgbClr val="EA5458"/>
                </a:solidFill>
                <a:latin typeface="Microsoft Sans Serif"/>
                <a:cs typeface="Microsoft Sans Serif"/>
              </a:rPr>
              <a:t>that</a:t>
            </a:r>
            <a:r>
              <a:rPr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pc="50" dirty="0">
                <a:solidFill>
                  <a:srgbClr val="EA5458"/>
                </a:solidFill>
                <a:latin typeface="Microsoft Sans Serif"/>
                <a:cs typeface="Microsoft Sans Serif"/>
              </a:rPr>
              <a:t>connect</a:t>
            </a:r>
            <a:r>
              <a:rPr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pc="75" dirty="0">
                <a:solidFill>
                  <a:srgbClr val="EA5458"/>
                </a:solidFill>
                <a:latin typeface="Microsoft Sans Serif"/>
                <a:cs typeface="Microsoft Sans Serif"/>
              </a:rPr>
              <a:t>them. </a:t>
            </a:r>
            <a:r>
              <a:rPr spc="-340"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pc="10" dirty="0">
                <a:solidFill>
                  <a:srgbClr val="EA5458"/>
                </a:solidFill>
                <a:latin typeface="Microsoft Sans Serif"/>
                <a:cs typeface="Microsoft Sans Serif"/>
              </a:rPr>
              <a:t>They</a:t>
            </a:r>
            <a:r>
              <a:rPr spc="-5"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pc="30" dirty="0">
                <a:solidFill>
                  <a:srgbClr val="EA5458"/>
                </a:solidFill>
                <a:latin typeface="Microsoft Sans Serif"/>
                <a:cs typeface="Microsoft Sans Serif"/>
              </a:rPr>
              <a:t>can</a:t>
            </a:r>
            <a:r>
              <a:rPr spc="-5"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pc="55" dirty="0">
                <a:solidFill>
                  <a:srgbClr val="EA5458"/>
                </a:solidFill>
                <a:latin typeface="Microsoft Sans Serif"/>
                <a:cs typeface="Microsoft Sans Serif"/>
              </a:rPr>
              <a:t>represent</a:t>
            </a:r>
            <a:r>
              <a:rPr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pc="45" dirty="0">
                <a:solidFill>
                  <a:srgbClr val="EA5458"/>
                </a:solidFill>
                <a:latin typeface="Microsoft Sans Serif"/>
                <a:cs typeface="Microsoft Sans Serif"/>
              </a:rPr>
              <a:t>various</a:t>
            </a:r>
            <a:r>
              <a:rPr spc="-5"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pc="55" dirty="0">
                <a:solidFill>
                  <a:srgbClr val="EA5458"/>
                </a:solidFill>
                <a:latin typeface="Microsoft Sans Serif"/>
                <a:cs typeface="Microsoft Sans Serif"/>
              </a:rPr>
              <a:t>structures</a:t>
            </a:r>
            <a:r>
              <a:rPr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pc="40" dirty="0">
                <a:solidFill>
                  <a:srgbClr val="EA5458"/>
                </a:solidFill>
                <a:latin typeface="Microsoft Sans Serif"/>
                <a:cs typeface="Microsoft Sans Serif"/>
              </a:rPr>
              <a:t>like</a:t>
            </a:r>
            <a:r>
              <a:rPr spc="-5"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pc="30" dirty="0">
                <a:solidFill>
                  <a:srgbClr val="EA5458"/>
                </a:solidFill>
                <a:latin typeface="Microsoft Sans Serif"/>
                <a:cs typeface="Microsoft Sans Serif"/>
              </a:rPr>
              <a:t>cities</a:t>
            </a:r>
            <a:r>
              <a:rPr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pc="50" dirty="0">
                <a:solidFill>
                  <a:srgbClr val="EA5458"/>
                </a:solidFill>
                <a:latin typeface="Microsoft Sans Serif"/>
                <a:cs typeface="Microsoft Sans Serif"/>
              </a:rPr>
              <a:t>connected</a:t>
            </a:r>
            <a:r>
              <a:rPr spc="-5"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pc="45" dirty="0">
                <a:solidFill>
                  <a:srgbClr val="EA5458"/>
                </a:solidFill>
                <a:latin typeface="Microsoft Sans Serif"/>
                <a:cs typeface="Microsoft Sans Serif"/>
              </a:rPr>
              <a:t>by</a:t>
            </a:r>
            <a:r>
              <a:rPr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pc="40" dirty="0">
                <a:solidFill>
                  <a:srgbClr val="EA5458"/>
                </a:solidFill>
                <a:latin typeface="Microsoft Sans Serif"/>
                <a:cs typeface="Microsoft Sans Serif"/>
              </a:rPr>
              <a:t>roads.</a:t>
            </a:r>
            <a:endParaRPr dirty="0">
              <a:latin typeface="Microsoft Sans Serif"/>
              <a:cs typeface="Microsoft Sans Serif"/>
            </a:endParaRPr>
          </a:p>
          <a:p>
            <a:pPr marL="12700" marR="566420">
              <a:lnSpc>
                <a:spcPts val="1650"/>
              </a:lnSpc>
              <a:spcBef>
                <a:spcPts val="10"/>
              </a:spcBef>
            </a:pPr>
            <a:r>
              <a:rPr spc="65" dirty="0">
                <a:solidFill>
                  <a:srgbClr val="EA5458"/>
                </a:solidFill>
                <a:latin typeface="Microsoft Sans Serif"/>
                <a:cs typeface="Microsoft Sans Serif"/>
              </a:rPr>
              <a:t>Understanding</a:t>
            </a:r>
            <a:r>
              <a:rPr spc="-5"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pc="80" dirty="0">
                <a:solidFill>
                  <a:srgbClr val="EA5458"/>
                </a:solidFill>
                <a:latin typeface="Microsoft Sans Serif"/>
                <a:cs typeface="Microsoft Sans Serif"/>
              </a:rPr>
              <a:t>how</a:t>
            </a:r>
            <a:r>
              <a:rPr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pc="95" dirty="0">
                <a:solidFill>
                  <a:srgbClr val="EA5458"/>
                </a:solidFill>
                <a:latin typeface="Microsoft Sans Serif"/>
                <a:cs typeface="Microsoft Sans Serif"/>
              </a:rPr>
              <a:t>to</a:t>
            </a:r>
            <a:r>
              <a:rPr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pc="75" dirty="0">
                <a:solidFill>
                  <a:srgbClr val="EA5458"/>
                </a:solidFill>
                <a:latin typeface="Microsoft Sans Serif"/>
                <a:cs typeface="Microsoft Sans Serif"/>
              </a:rPr>
              <a:t>model</a:t>
            </a:r>
            <a:r>
              <a:rPr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pc="65" dirty="0">
                <a:solidFill>
                  <a:srgbClr val="EA5458"/>
                </a:solidFill>
                <a:latin typeface="Microsoft Sans Serif"/>
                <a:cs typeface="Microsoft Sans Serif"/>
              </a:rPr>
              <a:t>problems</a:t>
            </a:r>
            <a:r>
              <a:rPr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pc="60" dirty="0">
                <a:solidFill>
                  <a:srgbClr val="EA5458"/>
                </a:solidFill>
                <a:latin typeface="Microsoft Sans Serif"/>
                <a:cs typeface="Microsoft Sans Serif"/>
              </a:rPr>
              <a:t>using</a:t>
            </a:r>
            <a:r>
              <a:rPr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pc="60" dirty="0">
                <a:solidFill>
                  <a:srgbClr val="EA5458"/>
                </a:solidFill>
                <a:latin typeface="Microsoft Sans Serif"/>
                <a:cs typeface="Microsoft Sans Serif"/>
              </a:rPr>
              <a:t>graphs</a:t>
            </a:r>
            <a:r>
              <a:rPr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pc="10" dirty="0">
                <a:solidFill>
                  <a:srgbClr val="EA5458"/>
                </a:solidFill>
                <a:latin typeface="Microsoft Sans Serif"/>
                <a:cs typeface="Microsoft Sans Serif"/>
              </a:rPr>
              <a:t>is</a:t>
            </a:r>
            <a:r>
              <a:rPr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pc="30" dirty="0">
                <a:solidFill>
                  <a:srgbClr val="EA5458"/>
                </a:solidFill>
                <a:latin typeface="Microsoft Sans Serif"/>
                <a:cs typeface="Microsoft Sans Serif"/>
              </a:rPr>
              <a:t>essential</a:t>
            </a:r>
            <a:r>
              <a:rPr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pc="95" dirty="0">
                <a:solidFill>
                  <a:srgbClr val="EA5458"/>
                </a:solidFill>
                <a:latin typeface="Microsoft Sans Serif"/>
                <a:cs typeface="Microsoft Sans Serif"/>
              </a:rPr>
              <a:t>for </a:t>
            </a:r>
            <a:r>
              <a:rPr spc="-340"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pc="60" dirty="0">
                <a:solidFill>
                  <a:srgbClr val="EA5458"/>
                </a:solidFill>
                <a:latin typeface="Microsoft Sans Serif"/>
                <a:cs typeface="Microsoft Sans Serif"/>
              </a:rPr>
              <a:t>applying</a:t>
            </a:r>
            <a:r>
              <a:rPr spc="-5"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pc="30" dirty="0">
                <a:solidFill>
                  <a:srgbClr val="EA5458"/>
                </a:solidFill>
                <a:latin typeface="Microsoft Sans Serif"/>
                <a:cs typeface="Microsoft Sans Serif"/>
              </a:rPr>
              <a:t>Dijkstra's</a:t>
            </a:r>
            <a:r>
              <a:rPr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pc="75" dirty="0">
                <a:solidFill>
                  <a:srgbClr val="EA5458"/>
                </a:solidFill>
                <a:latin typeface="Microsoft Sans Serif"/>
                <a:cs typeface="Microsoft Sans Serif"/>
              </a:rPr>
              <a:t>Algorithm</a:t>
            </a:r>
            <a:r>
              <a:rPr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pc="50" dirty="0">
                <a:solidFill>
                  <a:srgbClr val="EA5458"/>
                </a:solidFill>
                <a:latin typeface="Microsoft Sans Serif"/>
                <a:cs typeface="Microsoft Sans Serif"/>
              </a:rPr>
              <a:t>eﬀectively</a:t>
            </a:r>
            <a:r>
              <a:rPr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pc="70" dirty="0">
                <a:solidFill>
                  <a:srgbClr val="EA5458"/>
                </a:solidFill>
                <a:latin typeface="Microsoft Sans Serif"/>
                <a:cs typeface="Microsoft Sans Serif"/>
              </a:rPr>
              <a:t>in</a:t>
            </a:r>
            <a:r>
              <a:rPr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pc="55" dirty="0">
                <a:solidFill>
                  <a:srgbClr val="EA5458"/>
                </a:solidFill>
                <a:latin typeface="Microsoft Sans Serif"/>
                <a:cs typeface="Microsoft Sans Serif"/>
              </a:rPr>
              <a:t>real-world</a:t>
            </a:r>
            <a:r>
              <a:rPr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pc="25" dirty="0">
                <a:solidFill>
                  <a:srgbClr val="EA5458"/>
                </a:solidFill>
                <a:latin typeface="Microsoft Sans Serif"/>
                <a:cs typeface="Microsoft Sans Serif"/>
              </a:rPr>
              <a:t>scenarios.</a:t>
            </a:r>
            <a:endParaRPr dirty="0">
              <a:latin typeface="Microsoft Sans Serif"/>
              <a:cs typeface="Microsoft Sans Serif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10424490" y="2291004"/>
            <a:ext cx="2928620" cy="909319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3450"/>
              </a:lnSpc>
              <a:spcBef>
                <a:spcPts val="260"/>
              </a:spcBef>
            </a:pPr>
            <a:r>
              <a:rPr sz="2900" spc="80" dirty="0"/>
              <a:t>U</a:t>
            </a:r>
            <a:r>
              <a:rPr sz="2900" spc="40" dirty="0"/>
              <a:t>nders</a:t>
            </a:r>
            <a:r>
              <a:rPr sz="2900" dirty="0"/>
              <a:t>t</a:t>
            </a:r>
            <a:r>
              <a:rPr sz="2900" spc="200" dirty="0"/>
              <a:t>anding  </a:t>
            </a:r>
            <a:r>
              <a:rPr sz="2900" spc="30" dirty="0"/>
              <a:t>Graphs</a:t>
            </a:r>
            <a:endParaRPr sz="29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2480" y="2237765"/>
            <a:ext cx="5657850" cy="58102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034690" y="3725888"/>
            <a:ext cx="6122670" cy="2889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0975" algn="r">
              <a:lnSpc>
                <a:spcPct val="99900"/>
              </a:lnSpc>
              <a:spcBef>
                <a:spcPts val="100"/>
              </a:spcBef>
            </a:pPr>
            <a:r>
              <a:rPr sz="2350" spc="40" dirty="0">
                <a:solidFill>
                  <a:srgbClr val="EA5458"/>
                </a:solidFill>
                <a:latin typeface="Microsoft Sans Serif"/>
                <a:cs typeface="Microsoft Sans Serif"/>
              </a:rPr>
              <a:t>Dijkstra's</a:t>
            </a:r>
            <a:r>
              <a:rPr sz="2350" spc="-15"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z="2350" spc="114" dirty="0">
                <a:solidFill>
                  <a:srgbClr val="EA5458"/>
                </a:solidFill>
                <a:latin typeface="Microsoft Sans Serif"/>
                <a:cs typeface="Microsoft Sans Serif"/>
              </a:rPr>
              <a:t>Algorithm</a:t>
            </a:r>
            <a:r>
              <a:rPr sz="2350" spc="-15"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z="2350" spc="65" dirty="0">
                <a:solidFill>
                  <a:srgbClr val="EA5458"/>
                </a:solidFill>
                <a:latin typeface="Microsoft Sans Serif"/>
                <a:cs typeface="Microsoft Sans Serif"/>
              </a:rPr>
              <a:t>operates</a:t>
            </a:r>
            <a:r>
              <a:rPr sz="2350" spc="-10"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z="2350" spc="55" dirty="0">
                <a:solidFill>
                  <a:srgbClr val="EA5458"/>
                </a:solidFill>
                <a:latin typeface="Microsoft Sans Serif"/>
                <a:cs typeface="Microsoft Sans Serif"/>
              </a:rPr>
              <a:t>by</a:t>
            </a:r>
            <a:r>
              <a:rPr sz="2350" spc="-15"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z="2350" spc="70" dirty="0">
                <a:solidFill>
                  <a:srgbClr val="EA5458"/>
                </a:solidFill>
                <a:latin typeface="Microsoft Sans Serif"/>
                <a:cs typeface="Microsoft Sans Serif"/>
              </a:rPr>
              <a:t>iteratively </a:t>
            </a:r>
            <a:r>
              <a:rPr sz="2350" spc="-605"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z="2350" spc="55" dirty="0">
                <a:solidFill>
                  <a:srgbClr val="EA5458"/>
                </a:solidFill>
                <a:latin typeface="Microsoft Sans Serif"/>
                <a:cs typeface="Microsoft Sans Serif"/>
              </a:rPr>
              <a:t>selecting </a:t>
            </a:r>
            <a:r>
              <a:rPr sz="2350" spc="114" dirty="0">
                <a:solidFill>
                  <a:srgbClr val="EA5458"/>
                </a:solidFill>
                <a:latin typeface="Microsoft Sans Serif"/>
                <a:cs typeface="Microsoft Sans Serif"/>
              </a:rPr>
              <a:t>the </a:t>
            </a:r>
            <a:r>
              <a:rPr sz="2350" b="1" spc="-15" dirty="0">
                <a:solidFill>
                  <a:srgbClr val="EA5458"/>
                </a:solidFill>
                <a:latin typeface="Tahoma"/>
                <a:cs typeface="Tahoma"/>
              </a:rPr>
              <a:t>closest </a:t>
            </a:r>
            <a:r>
              <a:rPr sz="2350" b="1" spc="5" dirty="0">
                <a:solidFill>
                  <a:srgbClr val="EA5458"/>
                </a:solidFill>
                <a:latin typeface="Tahoma"/>
                <a:cs typeface="Tahoma"/>
              </a:rPr>
              <a:t>node </a:t>
            </a:r>
            <a:r>
              <a:rPr sz="2350" spc="145" dirty="0">
                <a:solidFill>
                  <a:srgbClr val="EA5458"/>
                </a:solidFill>
                <a:latin typeface="Microsoft Sans Serif"/>
                <a:cs typeface="Microsoft Sans Serif"/>
              </a:rPr>
              <a:t>not </a:t>
            </a:r>
            <a:r>
              <a:rPr sz="2350" spc="75" dirty="0">
                <a:solidFill>
                  <a:srgbClr val="EA5458"/>
                </a:solidFill>
                <a:latin typeface="Microsoft Sans Serif"/>
                <a:cs typeface="Microsoft Sans Serif"/>
              </a:rPr>
              <a:t>yet </a:t>
            </a:r>
            <a:r>
              <a:rPr sz="2350" spc="80"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z="2350" spc="40" dirty="0">
                <a:solidFill>
                  <a:srgbClr val="EA5458"/>
                </a:solidFill>
                <a:latin typeface="Microsoft Sans Serif"/>
                <a:cs typeface="Microsoft Sans Serif"/>
              </a:rPr>
              <a:t>processed</a:t>
            </a:r>
            <a:r>
              <a:rPr sz="2350" spc="-15"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z="2350" spc="95" dirty="0">
                <a:solidFill>
                  <a:srgbClr val="EA5458"/>
                </a:solidFill>
                <a:latin typeface="Microsoft Sans Serif"/>
                <a:cs typeface="Microsoft Sans Serif"/>
              </a:rPr>
              <a:t>and</a:t>
            </a:r>
            <a:r>
              <a:rPr sz="2350" spc="-15"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z="2350" spc="114" dirty="0">
                <a:solidFill>
                  <a:srgbClr val="EA5458"/>
                </a:solidFill>
                <a:latin typeface="Microsoft Sans Serif"/>
                <a:cs typeface="Microsoft Sans Serif"/>
              </a:rPr>
              <a:t>updating</a:t>
            </a:r>
            <a:r>
              <a:rPr sz="2350" spc="-15"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z="2350" spc="114" dirty="0">
                <a:solidFill>
                  <a:srgbClr val="EA5458"/>
                </a:solidFill>
                <a:latin typeface="Microsoft Sans Serif"/>
                <a:cs typeface="Microsoft Sans Serif"/>
              </a:rPr>
              <a:t>the</a:t>
            </a:r>
            <a:r>
              <a:rPr sz="2350" spc="-10"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z="2350" spc="40" dirty="0">
                <a:solidFill>
                  <a:srgbClr val="EA5458"/>
                </a:solidFill>
                <a:latin typeface="Microsoft Sans Serif"/>
                <a:cs typeface="Microsoft Sans Serif"/>
              </a:rPr>
              <a:t>distances</a:t>
            </a:r>
            <a:r>
              <a:rPr sz="2350" spc="-15"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z="2350" spc="150" dirty="0">
                <a:solidFill>
                  <a:srgbClr val="EA5458"/>
                </a:solidFill>
                <a:latin typeface="Microsoft Sans Serif"/>
                <a:cs typeface="Microsoft Sans Serif"/>
              </a:rPr>
              <a:t>to</a:t>
            </a:r>
            <a:r>
              <a:rPr sz="2350" spc="-15"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z="2350" spc="65" dirty="0">
                <a:solidFill>
                  <a:srgbClr val="EA5458"/>
                </a:solidFill>
                <a:latin typeface="Microsoft Sans Serif"/>
                <a:cs typeface="Microsoft Sans Serif"/>
              </a:rPr>
              <a:t>its </a:t>
            </a:r>
            <a:r>
              <a:rPr sz="2350" spc="-610"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z="2350" spc="80" dirty="0">
                <a:solidFill>
                  <a:srgbClr val="EA5458"/>
                </a:solidFill>
                <a:latin typeface="Microsoft Sans Serif"/>
                <a:cs typeface="Microsoft Sans Serif"/>
              </a:rPr>
              <a:t>neighbors. </a:t>
            </a:r>
            <a:r>
              <a:rPr sz="2350" spc="5" dirty="0">
                <a:solidFill>
                  <a:srgbClr val="EA5458"/>
                </a:solidFill>
                <a:latin typeface="Microsoft Sans Serif"/>
                <a:cs typeface="Microsoft Sans Serif"/>
              </a:rPr>
              <a:t>This </a:t>
            </a:r>
            <a:r>
              <a:rPr sz="2350" spc="30" dirty="0">
                <a:solidFill>
                  <a:srgbClr val="EA5458"/>
                </a:solidFill>
                <a:latin typeface="Microsoft Sans Serif"/>
                <a:cs typeface="Microsoft Sans Serif"/>
              </a:rPr>
              <a:t>process </a:t>
            </a:r>
            <a:r>
              <a:rPr sz="2350" spc="75" dirty="0">
                <a:solidFill>
                  <a:srgbClr val="EA5458"/>
                </a:solidFill>
                <a:latin typeface="Microsoft Sans Serif"/>
                <a:cs typeface="Microsoft Sans Serif"/>
              </a:rPr>
              <a:t>continues </a:t>
            </a:r>
            <a:r>
              <a:rPr sz="2350" spc="120" dirty="0">
                <a:solidFill>
                  <a:srgbClr val="EA5458"/>
                </a:solidFill>
                <a:latin typeface="Microsoft Sans Serif"/>
                <a:cs typeface="Microsoft Sans Serif"/>
              </a:rPr>
              <a:t>until </a:t>
            </a:r>
            <a:r>
              <a:rPr sz="2350" spc="45" dirty="0">
                <a:solidFill>
                  <a:srgbClr val="EA5458"/>
                </a:solidFill>
                <a:latin typeface="Microsoft Sans Serif"/>
                <a:cs typeface="Microsoft Sans Serif"/>
              </a:rPr>
              <a:t>all </a:t>
            </a:r>
            <a:r>
              <a:rPr sz="2350" spc="50"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z="2350" spc="65" dirty="0">
                <a:solidFill>
                  <a:srgbClr val="EA5458"/>
                </a:solidFill>
                <a:latin typeface="Microsoft Sans Serif"/>
                <a:cs typeface="Microsoft Sans Serif"/>
              </a:rPr>
              <a:t>nodes </a:t>
            </a:r>
            <a:r>
              <a:rPr sz="2350" spc="40" dirty="0">
                <a:solidFill>
                  <a:srgbClr val="EA5458"/>
                </a:solidFill>
                <a:latin typeface="Microsoft Sans Serif"/>
                <a:cs typeface="Microsoft Sans Serif"/>
              </a:rPr>
              <a:t>have </a:t>
            </a:r>
            <a:r>
              <a:rPr sz="2350" spc="75" dirty="0">
                <a:solidFill>
                  <a:srgbClr val="EA5458"/>
                </a:solidFill>
                <a:latin typeface="Microsoft Sans Serif"/>
                <a:cs typeface="Microsoft Sans Serif"/>
              </a:rPr>
              <a:t>been </a:t>
            </a:r>
            <a:r>
              <a:rPr sz="2350" spc="50" dirty="0">
                <a:solidFill>
                  <a:srgbClr val="EA5458"/>
                </a:solidFill>
                <a:latin typeface="Microsoft Sans Serif"/>
                <a:cs typeface="Microsoft Sans Serif"/>
              </a:rPr>
              <a:t>evaluated, </a:t>
            </a:r>
            <a:r>
              <a:rPr sz="2350" spc="95" dirty="0">
                <a:solidFill>
                  <a:srgbClr val="EA5458"/>
                </a:solidFill>
                <a:latin typeface="Microsoft Sans Serif"/>
                <a:cs typeface="Microsoft Sans Serif"/>
              </a:rPr>
              <a:t>ensuring </a:t>
            </a:r>
            <a:r>
              <a:rPr sz="2350" spc="114" dirty="0">
                <a:solidFill>
                  <a:srgbClr val="EA5458"/>
                </a:solidFill>
                <a:latin typeface="Microsoft Sans Serif"/>
                <a:cs typeface="Microsoft Sans Serif"/>
              </a:rPr>
              <a:t>the </a:t>
            </a:r>
            <a:r>
              <a:rPr sz="2350" spc="120"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z="2350" b="1" spc="5" dirty="0">
                <a:solidFill>
                  <a:srgbClr val="EA5458"/>
                </a:solidFill>
                <a:latin typeface="Tahoma"/>
                <a:cs typeface="Tahoma"/>
              </a:rPr>
              <a:t>shortest </a:t>
            </a:r>
            <a:r>
              <a:rPr sz="2350" b="1" spc="20" dirty="0">
                <a:solidFill>
                  <a:srgbClr val="EA5458"/>
                </a:solidFill>
                <a:latin typeface="Tahoma"/>
                <a:cs typeface="Tahoma"/>
              </a:rPr>
              <a:t>path </a:t>
            </a:r>
            <a:r>
              <a:rPr sz="2350" spc="5" dirty="0">
                <a:solidFill>
                  <a:srgbClr val="EA5458"/>
                </a:solidFill>
                <a:latin typeface="Microsoft Sans Serif"/>
                <a:cs typeface="Microsoft Sans Serif"/>
              </a:rPr>
              <a:t>is </a:t>
            </a:r>
            <a:r>
              <a:rPr sz="2350" spc="135" dirty="0">
                <a:solidFill>
                  <a:srgbClr val="EA5458"/>
                </a:solidFill>
                <a:latin typeface="Microsoft Sans Serif"/>
                <a:cs typeface="Microsoft Sans Serif"/>
              </a:rPr>
              <a:t>found </a:t>
            </a:r>
            <a:r>
              <a:rPr sz="2350" spc="75" dirty="0">
                <a:solidFill>
                  <a:srgbClr val="EA5458"/>
                </a:solidFill>
                <a:latin typeface="Microsoft Sans Serif"/>
                <a:cs typeface="Microsoft Sans Serif"/>
              </a:rPr>
              <a:t>eﬃciently. </a:t>
            </a:r>
            <a:r>
              <a:rPr sz="2350" spc="80" dirty="0">
                <a:solidFill>
                  <a:srgbClr val="EA5458"/>
                </a:solidFill>
                <a:latin typeface="Microsoft Sans Serif"/>
                <a:cs typeface="Microsoft Sans Serif"/>
              </a:rPr>
              <a:t>It's </a:t>
            </a:r>
            <a:r>
              <a:rPr sz="2350" spc="10" dirty="0">
                <a:solidFill>
                  <a:srgbClr val="EA5458"/>
                </a:solidFill>
                <a:latin typeface="Microsoft Sans Serif"/>
                <a:cs typeface="Microsoft Sans Serif"/>
              </a:rPr>
              <a:t>a </a:t>
            </a:r>
            <a:r>
              <a:rPr sz="2350" spc="15" dirty="0">
                <a:solidFill>
                  <a:srgbClr val="EA5458"/>
                </a:solidFill>
                <a:latin typeface="Microsoft Sans Serif"/>
                <a:cs typeface="Microsoft Sans Serif"/>
              </a:rPr>
              <a:t> </a:t>
            </a:r>
            <a:r>
              <a:rPr sz="2350" spc="95" dirty="0">
                <a:solidFill>
                  <a:srgbClr val="EA5458"/>
                </a:solidFill>
                <a:latin typeface="Microsoft Sans Serif"/>
                <a:cs typeface="Microsoft Sans Serif"/>
              </a:rPr>
              <a:t>blend </a:t>
            </a:r>
            <a:r>
              <a:rPr sz="2350" spc="130" dirty="0">
                <a:solidFill>
                  <a:srgbClr val="EA5458"/>
                </a:solidFill>
                <a:latin typeface="Microsoft Sans Serif"/>
                <a:cs typeface="Microsoft Sans Serif"/>
              </a:rPr>
              <a:t>of </a:t>
            </a:r>
            <a:r>
              <a:rPr sz="2350" b="1" spc="-10" dirty="0">
                <a:solidFill>
                  <a:srgbClr val="EA5458"/>
                </a:solidFill>
                <a:latin typeface="Tahoma"/>
                <a:cs typeface="Tahoma"/>
              </a:rPr>
              <a:t>greedy </a:t>
            </a:r>
            <a:r>
              <a:rPr sz="2350" spc="95" dirty="0">
                <a:solidFill>
                  <a:srgbClr val="EA5458"/>
                </a:solidFill>
                <a:latin typeface="Microsoft Sans Serif"/>
                <a:cs typeface="Microsoft Sans Serif"/>
              </a:rPr>
              <a:t>and </a:t>
            </a:r>
            <a:r>
              <a:rPr sz="2350" b="1" spc="5" dirty="0">
                <a:solidFill>
                  <a:srgbClr val="EA5458"/>
                </a:solidFill>
                <a:latin typeface="Tahoma"/>
                <a:cs typeface="Tahoma"/>
              </a:rPr>
              <a:t>dynamic </a:t>
            </a:r>
            <a:r>
              <a:rPr sz="2350" b="1" spc="10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2350" b="1" spc="15" dirty="0">
                <a:solidFill>
                  <a:srgbClr val="EA5458"/>
                </a:solidFill>
                <a:latin typeface="Tahoma"/>
                <a:cs typeface="Tahoma"/>
              </a:rPr>
              <a:t>programming</a:t>
            </a:r>
            <a:r>
              <a:rPr sz="2350" b="1" spc="-85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2350" spc="60" dirty="0">
                <a:solidFill>
                  <a:srgbClr val="EA5458"/>
                </a:solidFill>
                <a:latin typeface="Microsoft Sans Serif"/>
                <a:cs typeface="Microsoft Sans Serif"/>
              </a:rPr>
              <a:t>techniques.</a:t>
            </a:r>
            <a:endParaRPr sz="235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88094" y="2301709"/>
            <a:ext cx="6268720" cy="95474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050" spc="65" dirty="0"/>
              <a:t>H</a:t>
            </a:r>
            <a:r>
              <a:rPr sz="3050" spc="50" dirty="0"/>
              <a:t>o</a:t>
            </a:r>
            <a:r>
              <a:rPr sz="3050" spc="180" dirty="0"/>
              <a:t>w</a:t>
            </a:r>
            <a:r>
              <a:rPr sz="3050" spc="-500" dirty="0"/>
              <a:t> </a:t>
            </a:r>
            <a:r>
              <a:rPr sz="3050" spc="155" dirty="0"/>
              <a:t>D</a:t>
            </a:r>
            <a:r>
              <a:rPr sz="3050" spc="114" dirty="0"/>
              <a:t>i</a:t>
            </a:r>
            <a:r>
              <a:rPr sz="3050" dirty="0"/>
              <a:t>jkst</a:t>
            </a:r>
            <a:r>
              <a:rPr sz="3050" spc="-50" dirty="0"/>
              <a:t>r</a:t>
            </a:r>
            <a:r>
              <a:rPr sz="3050" spc="120" dirty="0"/>
              <a:t>a</a:t>
            </a:r>
            <a:r>
              <a:rPr sz="3050" spc="-25" dirty="0"/>
              <a:t>'</a:t>
            </a:r>
            <a:r>
              <a:rPr sz="3050" spc="-190" dirty="0"/>
              <a:t>s</a:t>
            </a:r>
            <a:r>
              <a:rPr sz="3050" spc="-500" dirty="0"/>
              <a:t> </a:t>
            </a:r>
            <a:r>
              <a:rPr lang="en-US" sz="3050" spc="-500" dirty="0"/>
              <a:t> </a:t>
            </a:r>
            <a:r>
              <a:rPr sz="3050" spc="95" dirty="0"/>
              <a:t>A</a:t>
            </a:r>
            <a:r>
              <a:rPr sz="3050" spc="295" dirty="0"/>
              <a:t>l</a:t>
            </a:r>
            <a:r>
              <a:rPr sz="3050" spc="190" dirty="0"/>
              <a:t>gor</a:t>
            </a:r>
            <a:r>
              <a:rPr sz="3050" spc="55" dirty="0"/>
              <a:t>i</a:t>
            </a:r>
            <a:r>
              <a:rPr sz="3050" spc="145" dirty="0"/>
              <a:t>thm</a:t>
            </a:r>
            <a:r>
              <a:rPr sz="3050" spc="-500" dirty="0"/>
              <a:t> </a:t>
            </a:r>
            <a:r>
              <a:rPr sz="3050" spc="-120" dirty="0"/>
              <a:t>W</a:t>
            </a:r>
            <a:r>
              <a:rPr sz="3050" spc="85" dirty="0"/>
              <a:t>o</a:t>
            </a:r>
            <a:r>
              <a:rPr sz="3050" spc="100" dirty="0"/>
              <a:t>r</a:t>
            </a:r>
            <a:r>
              <a:rPr sz="3050" spc="-35" dirty="0"/>
              <a:t>ks</a:t>
            </a:r>
            <a:endParaRPr sz="305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9D4D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158" y="0"/>
            <a:ext cx="9407525" cy="10287000"/>
            <a:chOff x="2158" y="0"/>
            <a:chExt cx="9407525" cy="10287000"/>
          </a:xfrm>
        </p:grpSpPr>
        <p:sp>
          <p:nvSpPr>
            <p:cNvPr id="4" name="object 4"/>
            <p:cNvSpPr/>
            <p:nvPr/>
          </p:nvSpPr>
          <p:spPr>
            <a:xfrm>
              <a:off x="2158" y="0"/>
              <a:ext cx="3646804" cy="10287000"/>
            </a:xfrm>
            <a:custGeom>
              <a:avLst/>
              <a:gdLst/>
              <a:ahLst/>
              <a:cxnLst/>
              <a:rect l="l" t="t" r="r" b="b"/>
              <a:pathLst>
                <a:path w="3646804" h="10287000">
                  <a:moveTo>
                    <a:pt x="3646729" y="0"/>
                  </a:moveTo>
                  <a:lnTo>
                    <a:pt x="0" y="0"/>
                  </a:lnTo>
                  <a:lnTo>
                    <a:pt x="0" y="10286556"/>
                  </a:lnTo>
                  <a:lnTo>
                    <a:pt x="1823733" y="10286556"/>
                  </a:lnTo>
                  <a:lnTo>
                    <a:pt x="3646729" y="10286556"/>
                  </a:lnTo>
                  <a:lnTo>
                    <a:pt x="3646729" y="0"/>
                  </a:lnTo>
                  <a:close/>
                </a:path>
              </a:pathLst>
            </a:custGeom>
            <a:solidFill>
              <a:srgbClr val="FEF2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319" y="9547193"/>
              <a:ext cx="105121" cy="10080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4481" y="9012237"/>
              <a:ext cx="100077" cy="1015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2319" y="8478710"/>
              <a:ext cx="104397" cy="1008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319" y="7944472"/>
              <a:ext cx="104397" cy="10081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4481" y="7409523"/>
              <a:ext cx="100077" cy="1007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1754" y="9547911"/>
              <a:ext cx="105832" cy="9809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2472" y="9012237"/>
              <a:ext cx="100072" cy="10071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2472" y="8478710"/>
              <a:ext cx="100072" cy="10001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2472" y="7944472"/>
              <a:ext cx="100072" cy="9974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2472" y="7409523"/>
              <a:ext cx="100072" cy="10071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73351" y="9547193"/>
              <a:ext cx="105829" cy="1012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72627" y="9012237"/>
              <a:ext cx="100799" cy="10071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72627" y="8478710"/>
              <a:ext cx="100799" cy="10001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72627" y="7945196"/>
              <a:ext cx="100799" cy="9940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72627" y="7409523"/>
              <a:ext cx="100799" cy="10071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34209" y="9547911"/>
              <a:ext cx="105841" cy="9809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33498" y="9012237"/>
              <a:ext cx="100076" cy="10071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333498" y="8478710"/>
              <a:ext cx="100076" cy="10001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333498" y="7945196"/>
              <a:ext cx="100076" cy="9930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33498" y="7409523"/>
              <a:ext cx="100076" cy="10071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894368" y="9547193"/>
              <a:ext cx="101100" cy="10063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894368" y="9012237"/>
              <a:ext cx="100799" cy="10071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894368" y="8478710"/>
              <a:ext cx="100799" cy="10001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94368" y="7945196"/>
              <a:ext cx="100799" cy="9940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894368" y="7409523"/>
              <a:ext cx="100799" cy="10071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103918" y="2733916"/>
              <a:ext cx="6305550" cy="6464299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0424490" y="3705657"/>
            <a:ext cx="5976620" cy="12464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120"/>
              </a:spcBef>
            </a:pPr>
            <a:r>
              <a:rPr sz="1600" spc="35" dirty="0">
                <a:solidFill>
                  <a:srgbClr val="EA5458"/>
                </a:solidFill>
                <a:latin typeface="Tahoma"/>
                <a:cs typeface="Tahoma"/>
              </a:rPr>
              <a:t>Dijkstra's</a:t>
            </a:r>
            <a:r>
              <a:rPr sz="1600" spc="-60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EA5458"/>
                </a:solidFill>
                <a:latin typeface="Tahoma"/>
                <a:cs typeface="Tahoma"/>
              </a:rPr>
              <a:t>Algorithm</a:t>
            </a:r>
            <a:r>
              <a:rPr sz="1600" spc="-65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1600" spc="45" dirty="0">
                <a:solidFill>
                  <a:srgbClr val="EA5458"/>
                </a:solidFill>
                <a:latin typeface="Tahoma"/>
                <a:cs typeface="Tahoma"/>
              </a:rPr>
              <a:t>is</a:t>
            </a:r>
            <a:r>
              <a:rPr sz="1600" spc="-60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1600" spc="55" dirty="0">
                <a:solidFill>
                  <a:srgbClr val="EA5458"/>
                </a:solidFill>
                <a:latin typeface="Tahoma"/>
                <a:cs typeface="Tahoma"/>
              </a:rPr>
              <a:t>utilized</a:t>
            </a:r>
            <a:r>
              <a:rPr sz="1600" spc="-60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EA5458"/>
                </a:solidFill>
                <a:latin typeface="Tahoma"/>
                <a:cs typeface="Tahoma"/>
              </a:rPr>
              <a:t>in</a:t>
            </a:r>
            <a:r>
              <a:rPr sz="1600" spc="-60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EA5458"/>
                </a:solidFill>
                <a:latin typeface="Tahoma"/>
                <a:cs typeface="Tahoma"/>
              </a:rPr>
              <a:t>various</a:t>
            </a:r>
            <a:r>
              <a:rPr sz="1600" spc="-55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EA5458"/>
                </a:solidFill>
                <a:latin typeface="Tahoma"/>
                <a:cs typeface="Tahoma"/>
              </a:rPr>
              <a:t>ﬁelds,</a:t>
            </a:r>
            <a:r>
              <a:rPr sz="1600" spc="-60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EA5458"/>
                </a:solidFill>
                <a:latin typeface="Tahoma"/>
                <a:cs typeface="Tahoma"/>
              </a:rPr>
              <a:t>such</a:t>
            </a:r>
            <a:r>
              <a:rPr sz="1600" spc="-60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1600" spc="55" dirty="0">
                <a:solidFill>
                  <a:srgbClr val="EA5458"/>
                </a:solidFill>
                <a:latin typeface="Tahoma"/>
                <a:cs typeface="Tahoma"/>
              </a:rPr>
              <a:t>as</a:t>
            </a:r>
            <a:r>
              <a:rPr sz="1600" spc="-60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1600" b="1" spc="-50" dirty="0">
                <a:solidFill>
                  <a:srgbClr val="EA5458"/>
                </a:solidFill>
                <a:latin typeface="Tahoma"/>
                <a:cs typeface="Tahoma"/>
              </a:rPr>
              <a:t>GPS</a:t>
            </a:r>
            <a:r>
              <a:rPr sz="1600" b="1" spc="-35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1600" b="1" spc="10" dirty="0">
                <a:solidFill>
                  <a:srgbClr val="EA5458"/>
                </a:solidFill>
                <a:latin typeface="Tahoma"/>
                <a:cs typeface="Tahoma"/>
              </a:rPr>
              <a:t>navigation</a:t>
            </a:r>
            <a:r>
              <a:rPr sz="1600" spc="10" dirty="0">
                <a:solidFill>
                  <a:srgbClr val="EA5458"/>
                </a:solidFill>
                <a:latin typeface="Tahoma"/>
                <a:cs typeface="Tahoma"/>
              </a:rPr>
              <a:t>, </a:t>
            </a:r>
            <a:r>
              <a:rPr sz="1600" spc="15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1600" b="1" spc="15" dirty="0">
                <a:solidFill>
                  <a:srgbClr val="EA5458"/>
                </a:solidFill>
                <a:latin typeface="Tahoma"/>
                <a:cs typeface="Tahoma"/>
              </a:rPr>
              <a:t>network</a:t>
            </a:r>
            <a:r>
              <a:rPr sz="1600" b="1" spc="-30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1600" b="1" spc="10" dirty="0">
                <a:solidFill>
                  <a:srgbClr val="EA5458"/>
                </a:solidFill>
                <a:latin typeface="Tahoma"/>
                <a:cs typeface="Tahoma"/>
              </a:rPr>
              <a:t>routing</a:t>
            </a:r>
            <a:r>
              <a:rPr sz="1600" spc="10" dirty="0">
                <a:solidFill>
                  <a:srgbClr val="EA5458"/>
                </a:solidFill>
                <a:latin typeface="Tahoma"/>
                <a:cs typeface="Tahoma"/>
              </a:rPr>
              <a:t>,</a:t>
            </a:r>
            <a:r>
              <a:rPr sz="1600" spc="-55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EA5458"/>
                </a:solidFill>
                <a:latin typeface="Tahoma"/>
                <a:cs typeface="Tahoma"/>
              </a:rPr>
              <a:t>and</a:t>
            </a:r>
            <a:r>
              <a:rPr sz="1600" spc="-55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EA5458"/>
                </a:solidFill>
                <a:latin typeface="Tahoma"/>
                <a:cs typeface="Tahoma"/>
              </a:rPr>
              <a:t>even</a:t>
            </a:r>
            <a:r>
              <a:rPr sz="1600" spc="-55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EA5458"/>
                </a:solidFill>
                <a:latin typeface="Tahoma"/>
                <a:cs typeface="Tahoma"/>
              </a:rPr>
              <a:t>in</a:t>
            </a:r>
            <a:r>
              <a:rPr sz="1600" spc="-55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1600" b="1" spc="5" dirty="0">
                <a:solidFill>
                  <a:srgbClr val="EA5458"/>
                </a:solidFill>
                <a:latin typeface="Tahoma"/>
                <a:cs typeface="Tahoma"/>
              </a:rPr>
              <a:t>robotics</a:t>
            </a:r>
            <a:r>
              <a:rPr sz="1600" b="1" spc="-30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1600" spc="70" dirty="0">
                <a:solidFill>
                  <a:srgbClr val="EA5458"/>
                </a:solidFill>
                <a:latin typeface="Tahoma"/>
                <a:cs typeface="Tahoma"/>
              </a:rPr>
              <a:t>for</a:t>
            </a:r>
            <a:r>
              <a:rPr sz="1600" spc="-55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EA5458"/>
                </a:solidFill>
                <a:latin typeface="Tahoma"/>
                <a:cs typeface="Tahoma"/>
              </a:rPr>
              <a:t>pathﬁnding.</a:t>
            </a:r>
            <a:r>
              <a:rPr sz="1600" spc="-55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1600" spc="15" dirty="0">
                <a:solidFill>
                  <a:srgbClr val="EA5458"/>
                </a:solidFill>
                <a:latin typeface="Tahoma"/>
                <a:cs typeface="Tahoma"/>
              </a:rPr>
              <a:t>Its</a:t>
            </a:r>
            <a:r>
              <a:rPr sz="1600" spc="-55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1600" spc="45" dirty="0">
                <a:solidFill>
                  <a:srgbClr val="EA5458"/>
                </a:solidFill>
                <a:latin typeface="Tahoma"/>
                <a:cs typeface="Tahoma"/>
              </a:rPr>
              <a:t>ability</a:t>
            </a:r>
            <a:r>
              <a:rPr sz="1600" spc="-55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EA5458"/>
                </a:solidFill>
                <a:latin typeface="Tahoma"/>
                <a:cs typeface="Tahoma"/>
              </a:rPr>
              <a:t>to</a:t>
            </a:r>
            <a:r>
              <a:rPr sz="1600" spc="-55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EA5458"/>
                </a:solidFill>
                <a:latin typeface="Tahoma"/>
                <a:cs typeface="Tahoma"/>
              </a:rPr>
              <a:t>ﬁnd </a:t>
            </a:r>
            <a:r>
              <a:rPr sz="1600" spc="-409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1600" spc="70" dirty="0">
                <a:solidFill>
                  <a:srgbClr val="EA5458"/>
                </a:solidFill>
                <a:latin typeface="Tahoma"/>
                <a:cs typeface="Tahoma"/>
              </a:rPr>
              <a:t>optimal</a:t>
            </a:r>
            <a:r>
              <a:rPr sz="1600" spc="-65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EA5458"/>
                </a:solidFill>
                <a:latin typeface="Tahoma"/>
                <a:cs typeface="Tahoma"/>
              </a:rPr>
              <a:t>paths</a:t>
            </a:r>
            <a:r>
              <a:rPr sz="1600" spc="-60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EA5458"/>
                </a:solidFill>
                <a:latin typeface="Tahoma"/>
                <a:cs typeface="Tahoma"/>
              </a:rPr>
              <a:t>makes</a:t>
            </a:r>
            <a:r>
              <a:rPr sz="1600" spc="-60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1600" spc="40" dirty="0">
                <a:solidFill>
                  <a:srgbClr val="EA5458"/>
                </a:solidFill>
                <a:latin typeface="Tahoma"/>
                <a:cs typeface="Tahoma"/>
              </a:rPr>
              <a:t>it</a:t>
            </a:r>
            <a:r>
              <a:rPr sz="1600" spc="-60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EA5458"/>
                </a:solidFill>
                <a:latin typeface="Tahoma"/>
                <a:cs typeface="Tahoma"/>
              </a:rPr>
              <a:t>invaluable</a:t>
            </a:r>
            <a:r>
              <a:rPr sz="1600" spc="-60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EA5458"/>
                </a:solidFill>
                <a:latin typeface="Tahoma"/>
                <a:cs typeface="Tahoma"/>
              </a:rPr>
              <a:t>in</a:t>
            </a:r>
            <a:r>
              <a:rPr sz="1600" spc="-60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EA5458"/>
                </a:solidFill>
                <a:latin typeface="Tahoma"/>
                <a:cs typeface="Tahoma"/>
              </a:rPr>
              <a:t>scenarios</a:t>
            </a:r>
            <a:r>
              <a:rPr sz="1600" spc="-60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EA5458"/>
                </a:solidFill>
                <a:latin typeface="Tahoma"/>
                <a:cs typeface="Tahoma"/>
              </a:rPr>
              <a:t>where</a:t>
            </a:r>
            <a:r>
              <a:rPr sz="1600" spc="-60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EA5458"/>
                </a:solidFill>
                <a:latin typeface="Tahoma"/>
                <a:cs typeface="Tahoma"/>
              </a:rPr>
              <a:t>eﬃciency</a:t>
            </a:r>
            <a:r>
              <a:rPr sz="1600" spc="-60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1600" spc="45" dirty="0">
                <a:solidFill>
                  <a:srgbClr val="EA5458"/>
                </a:solidFill>
                <a:latin typeface="Tahoma"/>
                <a:cs typeface="Tahoma"/>
              </a:rPr>
              <a:t>is</a:t>
            </a:r>
            <a:r>
              <a:rPr sz="1600" spc="-60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1600" spc="40" dirty="0">
                <a:solidFill>
                  <a:srgbClr val="EA5458"/>
                </a:solidFill>
                <a:latin typeface="Tahoma"/>
                <a:cs typeface="Tahoma"/>
              </a:rPr>
              <a:t>crucial. </a:t>
            </a:r>
            <a:r>
              <a:rPr sz="1600" spc="-405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1600" spc="40" dirty="0">
                <a:solidFill>
                  <a:srgbClr val="EA5458"/>
                </a:solidFill>
                <a:latin typeface="Tahoma"/>
                <a:cs typeface="Tahoma"/>
              </a:rPr>
              <a:t>Let's</a:t>
            </a:r>
            <a:r>
              <a:rPr sz="1600" spc="-65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EA5458"/>
                </a:solidFill>
                <a:latin typeface="Tahoma"/>
                <a:cs typeface="Tahoma"/>
              </a:rPr>
              <a:t>explore</a:t>
            </a:r>
            <a:r>
              <a:rPr sz="1600" spc="-65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1600" spc="85" dirty="0">
                <a:solidFill>
                  <a:srgbClr val="EA5458"/>
                </a:solidFill>
                <a:latin typeface="Tahoma"/>
                <a:cs typeface="Tahoma"/>
              </a:rPr>
              <a:t>some</a:t>
            </a:r>
            <a:r>
              <a:rPr sz="1600" spc="-65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EA5458"/>
                </a:solidFill>
                <a:latin typeface="Tahoma"/>
                <a:cs typeface="Tahoma"/>
              </a:rPr>
              <a:t>real-world</a:t>
            </a:r>
            <a:r>
              <a:rPr sz="1600" spc="-65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EA5458"/>
                </a:solidFill>
                <a:latin typeface="Tahoma"/>
                <a:cs typeface="Tahoma"/>
              </a:rPr>
              <a:t>applications!</a:t>
            </a:r>
            <a:endParaRPr sz="1600" dirty="0">
              <a:latin typeface="Tahoma"/>
              <a:cs typeface="Tahoma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10424490" y="2291004"/>
            <a:ext cx="3829685" cy="909319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3450"/>
              </a:lnSpc>
              <a:spcBef>
                <a:spcPts val="260"/>
              </a:spcBef>
            </a:pPr>
            <a:r>
              <a:rPr sz="2900" spc="245" dirty="0"/>
              <a:t>Appl</a:t>
            </a:r>
            <a:r>
              <a:rPr sz="2900" spc="105" dirty="0"/>
              <a:t>i</a:t>
            </a:r>
            <a:r>
              <a:rPr sz="2900" spc="-145" dirty="0"/>
              <a:t>c</a:t>
            </a:r>
            <a:r>
              <a:rPr sz="2900" spc="235" dirty="0"/>
              <a:t>at</a:t>
            </a:r>
            <a:r>
              <a:rPr sz="2900" spc="114" dirty="0"/>
              <a:t>i</a:t>
            </a:r>
            <a:r>
              <a:rPr sz="2900" spc="20" dirty="0"/>
              <a:t>ons</a:t>
            </a:r>
            <a:r>
              <a:rPr sz="2900" spc="-475" dirty="0"/>
              <a:t> </a:t>
            </a:r>
            <a:r>
              <a:rPr sz="2900" spc="45" dirty="0"/>
              <a:t>o</a:t>
            </a:r>
            <a:r>
              <a:rPr sz="2900" spc="120" dirty="0"/>
              <a:t>f  </a:t>
            </a:r>
            <a:r>
              <a:rPr sz="2900" spc="145" dirty="0"/>
              <a:t>D</a:t>
            </a:r>
            <a:r>
              <a:rPr sz="2900" spc="105" dirty="0"/>
              <a:t>i</a:t>
            </a:r>
            <a:r>
              <a:rPr sz="2900" dirty="0"/>
              <a:t>jkst</a:t>
            </a:r>
            <a:r>
              <a:rPr sz="2900" spc="-45" dirty="0"/>
              <a:t>r</a:t>
            </a:r>
            <a:r>
              <a:rPr sz="2900" spc="114" dirty="0"/>
              <a:t>a</a:t>
            </a:r>
            <a:r>
              <a:rPr sz="2900" spc="-30" dirty="0"/>
              <a:t>'</a:t>
            </a:r>
            <a:r>
              <a:rPr sz="2900" spc="-180" dirty="0"/>
              <a:t>s</a:t>
            </a:r>
            <a:r>
              <a:rPr sz="2900" spc="-475" dirty="0"/>
              <a:t> </a:t>
            </a:r>
            <a:r>
              <a:rPr sz="2900" spc="95" dirty="0"/>
              <a:t>A</a:t>
            </a:r>
            <a:r>
              <a:rPr sz="2900" spc="285" dirty="0"/>
              <a:t>l</a:t>
            </a:r>
            <a:r>
              <a:rPr sz="2900" spc="180" dirty="0"/>
              <a:t>gor</a:t>
            </a:r>
            <a:r>
              <a:rPr sz="2900" spc="55" dirty="0"/>
              <a:t>i</a:t>
            </a:r>
            <a:r>
              <a:rPr sz="2900" spc="140" dirty="0"/>
              <a:t>thm</a:t>
            </a:r>
            <a:endParaRPr sz="29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9D4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42465" y="2571292"/>
            <a:ext cx="15419069" cy="6546215"/>
          </a:xfrm>
          <a:custGeom>
            <a:avLst/>
            <a:gdLst/>
            <a:ahLst/>
            <a:cxnLst/>
            <a:rect l="l" t="t" r="r" b="b"/>
            <a:pathLst>
              <a:path w="15419069" h="6546215">
                <a:moveTo>
                  <a:pt x="15418740" y="0"/>
                </a:moveTo>
                <a:lnTo>
                  <a:pt x="0" y="0"/>
                </a:lnTo>
                <a:lnTo>
                  <a:pt x="0" y="6546202"/>
                </a:lnTo>
                <a:lnTo>
                  <a:pt x="7709725" y="6546202"/>
                </a:lnTo>
                <a:lnTo>
                  <a:pt x="15418740" y="6546202"/>
                </a:lnTo>
                <a:lnTo>
                  <a:pt x="15418740" y="0"/>
                </a:lnTo>
                <a:close/>
              </a:path>
            </a:pathLst>
          </a:custGeom>
          <a:solidFill>
            <a:srgbClr val="FEF2F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2319" y="9547193"/>
            <a:ext cx="105121" cy="10080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4481" y="9012237"/>
            <a:ext cx="100077" cy="10151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2319" y="8478710"/>
            <a:ext cx="104397" cy="10081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2319" y="7944472"/>
            <a:ext cx="104397" cy="10081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4481" y="7409522"/>
            <a:ext cx="100077" cy="1007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11754" y="9547912"/>
            <a:ext cx="105832" cy="9809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12472" y="9012237"/>
            <a:ext cx="100072" cy="10071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12472" y="8478710"/>
            <a:ext cx="100072" cy="10001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12472" y="7944472"/>
            <a:ext cx="100072" cy="9974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12472" y="7409522"/>
            <a:ext cx="100072" cy="10071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773351" y="9547193"/>
            <a:ext cx="105829" cy="10120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772627" y="9012237"/>
            <a:ext cx="100799" cy="10071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772627" y="8478710"/>
            <a:ext cx="100799" cy="10001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772627" y="7945196"/>
            <a:ext cx="100799" cy="9940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772627" y="7409522"/>
            <a:ext cx="100799" cy="10071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334209" y="9547912"/>
            <a:ext cx="105841" cy="9809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333498" y="8478710"/>
            <a:ext cx="100076" cy="10001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333498" y="9012237"/>
            <a:ext cx="100076" cy="10071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333498" y="7945196"/>
            <a:ext cx="100076" cy="99305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333498" y="7409522"/>
            <a:ext cx="100076" cy="100717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894368" y="9547193"/>
            <a:ext cx="101100" cy="100642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894368" y="9012237"/>
            <a:ext cx="100799" cy="100719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894368" y="8478710"/>
            <a:ext cx="100799" cy="10001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894368" y="7945196"/>
            <a:ext cx="100799" cy="9940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894368" y="7409522"/>
            <a:ext cx="100799" cy="100717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5279878" y="2791434"/>
            <a:ext cx="105029" cy="100799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5281275" y="2256472"/>
            <a:ext cx="100076" cy="101523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5279116" y="1722958"/>
            <a:ext cx="104394" cy="100799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5279116" y="1188720"/>
            <a:ext cx="104394" cy="100799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5281275" y="653758"/>
            <a:ext cx="100076" cy="100799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5838551" y="2791434"/>
            <a:ext cx="105791" cy="98088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5839947" y="2256472"/>
            <a:ext cx="100076" cy="100717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5839947" y="1722958"/>
            <a:ext cx="100076" cy="100010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5839947" y="1188720"/>
            <a:ext cx="100076" cy="99727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5839947" y="653758"/>
            <a:ext cx="100076" cy="100723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6400144" y="2791434"/>
            <a:ext cx="105791" cy="101197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6399383" y="1722958"/>
            <a:ext cx="100838" cy="100010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6399383" y="2256472"/>
            <a:ext cx="100838" cy="100717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6399383" y="1189431"/>
            <a:ext cx="100838" cy="99412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6399383" y="653758"/>
            <a:ext cx="100838" cy="100723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6961739" y="2791434"/>
            <a:ext cx="105791" cy="98088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6960977" y="2256472"/>
            <a:ext cx="100076" cy="100717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6960977" y="1722958"/>
            <a:ext cx="100076" cy="100010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16960977" y="1189431"/>
            <a:ext cx="100076" cy="99310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16960977" y="653758"/>
            <a:ext cx="100076" cy="100723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7521173" y="2256472"/>
            <a:ext cx="100838" cy="100717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7521173" y="2791434"/>
            <a:ext cx="101090" cy="100635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7521173" y="1722958"/>
            <a:ext cx="100838" cy="100010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7521173" y="653758"/>
            <a:ext cx="100838" cy="100723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17521173" y="1189431"/>
            <a:ext cx="100838" cy="99412"/>
          </a:xfrm>
          <a:prstGeom prst="rect">
            <a:avLst/>
          </a:prstGeom>
        </p:spPr>
      </p:pic>
      <p:sp>
        <p:nvSpPr>
          <p:cNvPr id="54" name="object 54"/>
          <p:cNvSpPr txBox="1">
            <a:spLocks noGrp="1"/>
          </p:cNvSpPr>
          <p:nvPr>
            <p:ph type="title"/>
          </p:nvPr>
        </p:nvSpPr>
        <p:spPr>
          <a:xfrm>
            <a:off x="4280776" y="1025373"/>
            <a:ext cx="9726295" cy="7308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550" dirty="0"/>
              <a:t>C</a:t>
            </a:r>
            <a:r>
              <a:rPr spc="100" dirty="0"/>
              <a:t>o</a:t>
            </a:r>
            <a:r>
              <a:rPr spc="254" dirty="0"/>
              <a:t>n</a:t>
            </a:r>
            <a:r>
              <a:rPr spc="-204" dirty="0"/>
              <a:t>c</a:t>
            </a:r>
            <a:r>
              <a:rPr spc="445" dirty="0"/>
              <a:t>l</a:t>
            </a:r>
            <a:r>
              <a:rPr spc="-25" dirty="0"/>
              <a:t>u</a:t>
            </a:r>
            <a:r>
              <a:rPr spc="-295" dirty="0"/>
              <a:t>s</a:t>
            </a:r>
            <a:r>
              <a:rPr spc="360" dirty="0"/>
              <a:t>i</a:t>
            </a:r>
            <a:r>
              <a:rPr spc="100" dirty="0"/>
              <a:t>o</a:t>
            </a:r>
            <a:r>
              <a:rPr spc="254" dirty="0"/>
              <a:t>n</a:t>
            </a:r>
            <a:r>
              <a:rPr spc="-775" dirty="0"/>
              <a:t>:</a:t>
            </a:r>
            <a:r>
              <a:rPr spc="-755" dirty="0"/>
              <a:t> </a:t>
            </a:r>
            <a:r>
              <a:rPr spc="-254" dirty="0"/>
              <a:t>T</a:t>
            </a:r>
            <a:r>
              <a:rPr spc="254" dirty="0"/>
              <a:t>h</a:t>
            </a:r>
            <a:r>
              <a:rPr spc="-175" dirty="0"/>
              <a:t>e</a:t>
            </a:r>
            <a:r>
              <a:rPr spc="-755" dirty="0"/>
              <a:t> </a:t>
            </a:r>
            <a:r>
              <a:rPr spc="145" dirty="0"/>
              <a:t>P</a:t>
            </a:r>
            <a:r>
              <a:rPr spc="70" dirty="0"/>
              <a:t>o</a:t>
            </a:r>
            <a:r>
              <a:rPr spc="229" dirty="0"/>
              <a:t>w</a:t>
            </a:r>
            <a:r>
              <a:rPr spc="-180" dirty="0"/>
              <a:t>e</a:t>
            </a:r>
            <a:r>
              <a:rPr spc="100" dirty="0"/>
              <a:t>r</a:t>
            </a:r>
            <a:r>
              <a:rPr spc="-755" dirty="0"/>
              <a:t> </a:t>
            </a:r>
            <a:r>
              <a:rPr spc="70" dirty="0"/>
              <a:t>o</a:t>
            </a:r>
            <a:r>
              <a:rPr spc="185" dirty="0"/>
              <a:t>f</a:t>
            </a:r>
            <a:r>
              <a:rPr spc="-755" dirty="0"/>
              <a:t> </a:t>
            </a:r>
            <a:r>
              <a:rPr spc="-90" dirty="0"/>
              <a:t>D</a:t>
            </a:r>
            <a:r>
              <a:rPr spc="475" dirty="0"/>
              <a:t>i</a:t>
            </a:r>
            <a:r>
              <a:rPr spc="-100" dirty="0"/>
              <a:t>j</a:t>
            </a:r>
            <a:r>
              <a:rPr spc="165" dirty="0"/>
              <a:t>k</a:t>
            </a:r>
            <a:r>
              <a:rPr spc="-295" dirty="0"/>
              <a:t>s</a:t>
            </a:r>
            <a:r>
              <a:rPr spc="95" dirty="0"/>
              <a:t>t</a:t>
            </a:r>
            <a:r>
              <a:rPr spc="30" dirty="0"/>
              <a:t>r</a:t>
            </a:r>
            <a:r>
              <a:rPr spc="450" dirty="0"/>
              <a:t>a</a:t>
            </a:r>
          </a:p>
        </p:txBody>
      </p:sp>
      <p:sp>
        <p:nvSpPr>
          <p:cNvPr id="55" name="object 55"/>
          <p:cNvSpPr txBox="1">
            <a:spLocks noGrp="1"/>
          </p:cNvSpPr>
          <p:nvPr>
            <p:ph type="body" idx="1"/>
          </p:nvPr>
        </p:nvSpPr>
        <p:spPr>
          <a:xfrm>
            <a:off x="1743773" y="2832240"/>
            <a:ext cx="14813153" cy="24054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25000"/>
              </a:lnSpc>
              <a:spcBef>
                <a:spcPts val="100"/>
              </a:spcBef>
            </a:pPr>
            <a:r>
              <a:rPr sz="3200" spc="30" dirty="0"/>
              <a:t>In</a:t>
            </a:r>
            <a:r>
              <a:rPr sz="3200" spc="-150" dirty="0"/>
              <a:t> </a:t>
            </a:r>
            <a:r>
              <a:rPr sz="3200" spc="95" dirty="0"/>
              <a:t>conclusion,</a:t>
            </a:r>
            <a:r>
              <a:rPr sz="3200" spc="-145" dirty="0"/>
              <a:t> </a:t>
            </a:r>
            <a:r>
              <a:rPr sz="3200" spc="60" dirty="0"/>
              <a:t>Dijkstra's</a:t>
            </a:r>
            <a:r>
              <a:rPr sz="3200" spc="-150" dirty="0"/>
              <a:t> </a:t>
            </a:r>
            <a:r>
              <a:rPr sz="3200" spc="135" dirty="0"/>
              <a:t>Algorithm</a:t>
            </a:r>
            <a:r>
              <a:rPr sz="3200" spc="-145" dirty="0"/>
              <a:t> </a:t>
            </a:r>
            <a:r>
              <a:rPr sz="3200" spc="80" dirty="0"/>
              <a:t>is</a:t>
            </a:r>
            <a:r>
              <a:rPr sz="3200" spc="-145" dirty="0"/>
              <a:t> </a:t>
            </a:r>
            <a:r>
              <a:rPr sz="3200" spc="100" dirty="0"/>
              <a:t>a</a:t>
            </a:r>
            <a:r>
              <a:rPr sz="3200" spc="-150" dirty="0"/>
              <a:t> </a:t>
            </a:r>
            <a:r>
              <a:rPr sz="3200" b="1" spc="25" dirty="0"/>
              <a:t>fundamental</a:t>
            </a:r>
            <a:r>
              <a:rPr sz="3200" b="1" spc="-90" dirty="0"/>
              <a:t> </a:t>
            </a:r>
            <a:r>
              <a:rPr sz="3200" spc="120" dirty="0"/>
              <a:t>tool</a:t>
            </a:r>
            <a:r>
              <a:rPr sz="3200" spc="-150" dirty="0"/>
              <a:t> </a:t>
            </a:r>
            <a:r>
              <a:rPr sz="3200" spc="120" dirty="0"/>
              <a:t>in</a:t>
            </a:r>
            <a:r>
              <a:rPr sz="3200" spc="-145" dirty="0"/>
              <a:t> </a:t>
            </a:r>
            <a:r>
              <a:rPr sz="3200" spc="140" dirty="0"/>
              <a:t>computer</a:t>
            </a:r>
            <a:r>
              <a:rPr sz="3200" spc="-145" dirty="0"/>
              <a:t> </a:t>
            </a:r>
            <a:r>
              <a:rPr sz="3200" spc="85" dirty="0"/>
              <a:t>science</a:t>
            </a:r>
            <a:r>
              <a:rPr sz="3200" spc="-150" dirty="0"/>
              <a:t> </a:t>
            </a:r>
            <a:r>
              <a:rPr sz="3200" spc="125" dirty="0"/>
              <a:t>for</a:t>
            </a:r>
            <a:r>
              <a:rPr sz="3200" spc="-145" dirty="0"/>
              <a:t> </a:t>
            </a:r>
            <a:r>
              <a:rPr sz="3200" spc="110" dirty="0"/>
              <a:t>solving </a:t>
            </a:r>
            <a:r>
              <a:rPr sz="3200" spc="-860" dirty="0"/>
              <a:t> </a:t>
            </a:r>
            <a:r>
              <a:rPr sz="3200" spc="110" dirty="0"/>
              <a:t>shortest </a:t>
            </a:r>
            <a:r>
              <a:rPr sz="3200" spc="125" dirty="0"/>
              <a:t>path </a:t>
            </a:r>
            <a:r>
              <a:rPr sz="3200" spc="110" dirty="0"/>
              <a:t>problems. </a:t>
            </a:r>
            <a:r>
              <a:rPr sz="3200" spc="20" dirty="0"/>
              <a:t>Its </a:t>
            </a:r>
            <a:r>
              <a:rPr sz="3200" spc="105" dirty="0"/>
              <a:t>applications </a:t>
            </a:r>
            <a:r>
              <a:rPr sz="3200" spc="95" dirty="0"/>
              <a:t>are </a:t>
            </a:r>
            <a:r>
              <a:rPr sz="3200" spc="70" dirty="0"/>
              <a:t>vast </a:t>
            </a:r>
            <a:r>
              <a:rPr sz="3200" spc="140" dirty="0"/>
              <a:t>and </a:t>
            </a:r>
            <a:r>
              <a:rPr sz="3200" spc="75" dirty="0"/>
              <a:t>its </a:t>
            </a:r>
            <a:r>
              <a:rPr sz="3200" spc="110" dirty="0"/>
              <a:t>eﬃciency </a:t>
            </a:r>
            <a:r>
              <a:rPr sz="3200" spc="125" dirty="0"/>
              <a:t>makes </a:t>
            </a:r>
            <a:r>
              <a:rPr sz="3200" spc="75" dirty="0"/>
              <a:t>it </a:t>
            </a:r>
            <a:r>
              <a:rPr sz="3200" spc="100" dirty="0"/>
              <a:t>a </a:t>
            </a:r>
            <a:r>
              <a:rPr sz="3200" spc="90" dirty="0"/>
              <a:t>go-to </a:t>
            </a:r>
            <a:r>
              <a:rPr sz="3200" spc="95" dirty="0"/>
              <a:t> </a:t>
            </a:r>
            <a:r>
              <a:rPr sz="3200" spc="100" dirty="0"/>
              <a:t>choice </a:t>
            </a:r>
            <a:r>
              <a:rPr sz="3200" spc="125" dirty="0"/>
              <a:t>for </a:t>
            </a:r>
            <a:r>
              <a:rPr sz="3200" spc="135" dirty="0"/>
              <a:t>many </a:t>
            </a:r>
            <a:r>
              <a:rPr sz="3200" spc="85" dirty="0"/>
              <a:t>scenarios. </a:t>
            </a:r>
            <a:r>
              <a:rPr sz="3200" spc="114" dirty="0"/>
              <a:t>Embracing </a:t>
            </a:r>
            <a:r>
              <a:rPr sz="3200" spc="100" dirty="0"/>
              <a:t>this </a:t>
            </a:r>
            <a:r>
              <a:rPr sz="3200" spc="135" dirty="0"/>
              <a:t>algorithm opens </a:t>
            </a:r>
            <a:r>
              <a:rPr sz="3200" spc="145" dirty="0"/>
              <a:t>doors </a:t>
            </a:r>
            <a:r>
              <a:rPr sz="3200" spc="120" dirty="0"/>
              <a:t>to </a:t>
            </a:r>
            <a:r>
              <a:rPr sz="3200" spc="90" dirty="0"/>
              <a:t>innovative </a:t>
            </a:r>
            <a:r>
              <a:rPr sz="3200" spc="95" dirty="0"/>
              <a:t> </a:t>
            </a:r>
            <a:r>
              <a:rPr sz="3200" spc="114" dirty="0"/>
              <a:t>solutions</a:t>
            </a:r>
            <a:r>
              <a:rPr sz="3200" spc="-155" dirty="0"/>
              <a:t> </a:t>
            </a:r>
            <a:r>
              <a:rPr sz="3200" spc="120" dirty="0"/>
              <a:t>in</a:t>
            </a:r>
            <a:r>
              <a:rPr sz="3200" spc="-150" dirty="0"/>
              <a:t> </a:t>
            </a:r>
            <a:r>
              <a:rPr sz="3200" spc="105" dirty="0"/>
              <a:t>various</a:t>
            </a:r>
            <a:r>
              <a:rPr sz="3200" spc="-150" dirty="0"/>
              <a:t> </a:t>
            </a:r>
            <a:r>
              <a:rPr sz="3200" spc="85" dirty="0"/>
              <a:t>ﬁelds.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</TotalTime>
  <Words>253</Words>
  <Application>Microsoft Office PowerPoint</Application>
  <PresentationFormat>Custom</PresentationFormat>
  <Paragraphs>14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Microsoft Sans Serif</vt:lpstr>
      <vt:lpstr>Tahoma</vt:lpstr>
      <vt:lpstr>Verdana</vt:lpstr>
      <vt:lpstr>Office Theme</vt:lpstr>
      <vt:lpstr>Dijkstra's  Algorithm</vt:lpstr>
      <vt:lpstr>Introduction to Dijkstra's Algorithm</vt:lpstr>
      <vt:lpstr>Understanding  Graphs</vt:lpstr>
      <vt:lpstr>How Dijkstra's  Algorithm Works</vt:lpstr>
      <vt:lpstr>Applications of  Dijkstra's Algorithm</vt:lpstr>
      <vt:lpstr>Conclusion: The Power of Dijkstra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Dijkstra's  Algorithm</dc:title>
  <dc:creator>MASTER</dc:creator>
  <cp:lastModifiedBy>MASTER</cp:lastModifiedBy>
  <cp:revision>4</cp:revision>
  <dcterms:created xsi:type="dcterms:W3CDTF">2024-10-25T04:33:02Z</dcterms:created>
  <dcterms:modified xsi:type="dcterms:W3CDTF">2024-10-25T04:53:29Z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2024-10-25T00:00:00Z</vt:filetime>
  </property>
  <property fmtid="{D5CDD505-2E9C-101B-9397-08002B2CF9AE}" pid="3" name="Creator">
    <vt:lpwstr>Chromium</vt:lpwstr>
  </property>
  <property fmtid="{D5CDD505-2E9C-101B-9397-08002B2CF9AE}" pid="4" name="LastSaved">
    <vt:filetime>2024-10-25T00:00:00Z</vt:filetime>
  </property>
</Properties>
</file>